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401" r:id="rId2"/>
    <p:sldId id="402" r:id="rId3"/>
    <p:sldId id="257" r:id="rId4"/>
    <p:sldId id="343" r:id="rId5"/>
    <p:sldId id="345" r:id="rId6"/>
    <p:sldId id="346" r:id="rId7"/>
    <p:sldId id="344"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6" r:id="rId25"/>
    <p:sldId id="367" r:id="rId26"/>
    <p:sldId id="372" r:id="rId27"/>
    <p:sldId id="373" r:id="rId28"/>
    <p:sldId id="374" r:id="rId29"/>
    <p:sldId id="375" r:id="rId30"/>
    <p:sldId id="376" r:id="rId31"/>
    <p:sldId id="377" r:id="rId32"/>
    <p:sldId id="368" r:id="rId33"/>
    <p:sldId id="369" r:id="rId34"/>
    <p:sldId id="370" r:id="rId35"/>
    <p:sldId id="371" r:id="rId36"/>
    <p:sldId id="378" r:id="rId37"/>
    <p:sldId id="379" r:id="rId38"/>
    <p:sldId id="380" r:id="rId39"/>
    <p:sldId id="381" r:id="rId40"/>
    <p:sldId id="382" r:id="rId41"/>
    <p:sldId id="383" r:id="rId42"/>
    <p:sldId id="384" r:id="rId43"/>
    <p:sldId id="385" r:id="rId44"/>
    <p:sldId id="386" r:id="rId45"/>
    <p:sldId id="363" r:id="rId46"/>
    <p:sldId id="387" r:id="rId47"/>
    <p:sldId id="388" r:id="rId48"/>
    <p:sldId id="389" r:id="rId49"/>
    <p:sldId id="390" r:id="rId50"/>
    <p:sldId id="391" r:id="rId51"/>
    <p:sldId id="392" r:id="rId52"/>
    <p:sldId id="393" r:id="rId53"/>
    <p:sldId id="394" r:id="rId54"/>
    <p:sldId id="395" r:id="rId55"/>
    <p:sldId id="364" r:id="rId56"/>
    <p:sldId id="396" r:id="rId57"/>
    <p:sldId id="397" r:id="rId58"/>
    <p:sldId id="398" r:id="rId59"/>
    <p:sldId id="399" r:id="rId60"/>
    <p:sldId id="403" r:id="rId61"/>
    <p:sldId id="404" r:id="rId62"/>
    <p:sldId id="405" r:id="rId63"/>
    <p:sldId id="406" r:id="rId64"/>
    <p:sldId id="407" r:id="rId65"/>
    <p:sldId id="408" r:id="rId66"/>
    <p:sldId id="409" r:id="rId67"/>
    <p:sldId id="287" r:id="rId68"/>
  </p:sldIdLst>
  <p:sldSz cx="9144000" cy="5143500" type="screen16x9"/>
  <p:notesSz cx="6858000" cy="9144000"/>
  <p:custDataLst>
    <p:tags r:id="rId70"/>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3FF"/>
    <a:srgbClr val="00B4FF"/>
    <a:srgbClr val="0079FF"/>
    <a:srgbClr val="1AF9E8"/>
    <a:srgbClr val="00FFFF"/>
    <a:srgbClr val="9AC1DD"/>
    <a:srgbClr val="00091B"/>
    <a:srgbClr val="000931"/>
    <a:srgbClr val="C5F6FF"/>
    <a:srgbClr val="0030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16" autoAdjust="0"/>
    <p:restoredTop sz="94536"/>
  </p:normalViewPr>
  <p:slideViewPr>
    <p:cSldViewPr snapToGrid="0" snapToObjects="1">
      <p:cViewPr varScale="1">
        <p:scale>
          <a:sx n="178" d="100"/>
          <a:sy n="178" d="100"/>
        </p:scale>
        <p:origin x="192" y="32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06A51-B9B6-46E3-B5A7-54564ACD7CE5}" type="datetimeFigureOut">
              <a:rPr lang="zh-CN" altLang="en-US" smtClean="0"/>
              <a:t>2019/4/25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98DCE-E436-446C-AE99-9414D62E8CAB}" type="slidenum">
              <a:rPr lang="zh-CN" altLang="en-US" smtClean="0"/>
              <a:t>‹#›</a:t>
            </a:fld>
            <a:endParaRPr lang="zh-CN" altLang="en-US"/>
          </a:p>
        </p:txBody>
      </p:sp>
    </p:spTree>
    <p:extLst>
      <p:ext uri="{BB962C8B-B14F-4D97-AF65-F5344CB8AC3E}">
        <p14:creationId xmlns:p14="http://schemas.microsoft.com/office/powerpoint/2010/main" val="1893137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a:t>
            </a:fld>
            <a:endParaRPr lang="zh-CN" altLang="en-US"/>
          </a:p>
        </p:txBody>
      </p:sp>
    </p:spTree>
    <p:extLst>
      <p:ext uri="{BB962C8B-B14F-4D97-AF65-F5344CB8AC3E}">
        <p14:creationId xmlns:p14="http://schemas.microsoft.com/office/powerpoint/2010/main" val="1146945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10</a:t>
            </a:fld>
            <a:endParaRPr lang="zh-CN" altLang="en-US"/>
          </a:p>
        </p:txBody>
      </p:sp>
    </p:spTree>
    <p:extLst>
      <p:ext uri="{BB962C8B-B14F-4D97-AF65-F5344CB8AC3E}">
        <p14:creationId xmlns:p14="http://schemas.microsoft.com/office/powerpoint/2010/main" val="2779652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11</a:t>
            </a:fld>
            <a:endParaRPr lang="zh-CN" altLang="en-US"/>
          </a:p>
        </p:txBody>
      </p:sp>
    </p:spTree>
    <p:extLst>
      <p:ext uri="{BB962C8B-B14F-4D97-AF65-F5344CB8AC3E}">
        <p14:creationId xmlns:p14="http://schemas.microsoft.com/office/powerpoint/2010/main" val="3481524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12</a:t>
            </a:fld>
            <a:endParaRPr lang="zh-CN" altLang="en-US"/>
          </a:p>
        </p:txBody>
      </p:sp>
    </p:spTree>
    <p:extLst>
      <p:ext uri="{BB962C8B-B14F-4D97-AF65-F5344CB8AC3E}">
        <p14:creationId xmlns:p14="http://schemas.microsoft.com/office/powerpoint/2010/main" val="78898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13</a:t>
            </a:fld>
            <a:endParaRPr lang="zh-CN" altLang="en-US"/>
          </a:p>
        </p:txBody>
      </p:sp>
    </p:spTree>
    <p:extLst>
      <p:ext uri="{BB962C8B-B14F-4D97-AF65-F5344CB8AC3E}">
        <p14:creationId xmlns:p14="http://schemas.microsoft.com/office/powerpoint/2010/main" val="43605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14</a:t>
            </a:fld>
            <a:endParaRPr lang="zh-CN" altLang="en-US"/>
          </a:p>
        </p:txBody>
      </p:sp>
    </p:spTree>
    <p:extLst>
      <p:ext uri="{BB962C8B-B14F-4D97-AF65-F5344CB8AC3E}">
        <p14:creationId xmlns:p14="http://schemas.microsoft.com/office/powerpoint/2010/main" val="2659951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15</a:t>
            </a:fld>
            <a:endParaRPr lang="zh-CN" altLang="en-US"/>
          </a:p>
        </p:txBody>
      </p:sp>
    </p:spTree>
    <p:extLst>
      <p:ext uri="{BB962C8B-B14F-4D97-AF65-F5344CB8AC3E}">
        <p14:creationId xmlns:p14="http://schemas.microsoft.com/office/powerpoint/2010/main" val="392003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16</a:t>
            </a:fld>
            <a:endParaRPr lang="zh-CN" altLang="en-US"/>
          </a:p>
        </p:txBody>
      </p:sp>
    </p:spTree>
    <p:extLst>
      <p:ext uri="{BB962C8B-B14F-4D97-AF65-F5344CB8AC3E}">
        <p14:creationId xmlns:p14="http://schemas.microsoft.com/office/powerpoint/2010/main" val="2953674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17</a:t>
            </a:fld>
            <a:endParaRPr lang="zh-CN" altLang="en-US"/>
          </a:p>
        </p:txBody>
      </p:sp>
    </p:spTree>
    <p:extLst>
      <p:ext uri="{BB962C8B-B14F-4D97-AF65-F5344CB8AC3E}">
        <p14:creationId xmlns:p14="http://schemas.microsoft.com/office/powerpoint/2010/main" val="205049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18</a:t>
            </a:fld>
            <a:endParaRPr lang="zh-CN" altLang="en-US"/>
          </a:p>
        </p:txBody>
      </p:sp>
    </p:spTree>
    <p:extLst>
      <p:ext uri="{BB962C8B-B14F-4D97-AF65-F5344CB8AC3E}">
        <p14:creationId xmlns:p14="http://schemas.microsoft.com/office/powerpoint/2010/main" val="997976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19</a:t>
            </a:fld>
            <a:endParaRPr lang="zh-CN" altLang="en-US"/>
          </a:p>
        </p:txBody>
      </p:sp>
    </p:spTree>
    <p:extLst>
      <p:ext uri="{BB962C8B-B14F-4D97-AF65-F5344CB8AC3E}">
        <p14:creationId xmlns:p14="http://schemas.microsoft.com/office/powerpoint/2010/main" val="296764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a:t>
            </a:fld>
            <a:endParaRPr lang="zh-CN" altLang="en-US"/>
          </a:p>
        </p:txBody>
      </p:sp>
    </p:spTree>
    <p:extLst>
      <p:ext uri="{BB962C8B-B14F-4D97-AF65-F5344CB8AC3E}">
        <p14:creationId xmlns:p14="http://schemas.microsoft.com/office/powerpoint/2010/main" val="363656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20</a:t>
            </a:fld>
            <a:endParaRPr lang="zh-CN" altLang="en-US"/>
          </a:p>
        </p:txBody>
      </p:sp>
    </p:spTree>
    <p:extLst>
      <p:ext uri="{BB962C8B-B14F-4D97-AF65-F5344CB8AC3E}">
        <p14:creationId xmlns:p14="http://schemas.microsoft.com/office/powerpoint/2010/main" val="103618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21</a:t>
            </a:fld>
            <a:endParaRPr lang="zh-CN" altLang="en-US"/>
          </a:p>
        </p:txBody>
      </p:sp>
    </p:spTree>
    <p:extLst>
      <p:ext uri="{BB962C8B-B14F-4D97-AF65-F5344CB8AC3E}">
        <p14:creationId xmlns:p14="http://schemas.microsoft.com/office/powerpoint/2010/main" val="2187735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22</a:t>
            </a:fld>
            <a:endParaRPr lang="zh-CN" altLang="en-US"/>
          </a:p>
        </p:txBody>
      </p:sp>
    </p:spTree>
    <p:extLst>
      <p:ext uri="{BB962C8B-B14F-4D97-AF65-F5344CB8AC3E}">
        <p14:creationId xmlns:p14="http://schemas.microsoft.com/office/powerpoint/2010/main" val="73467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23</a:t>
            </a:fld>
            <a:endParaRPr lang="zh-CN" altLang="en-US"/>
          </a:p>
        </p:txBody>
      </p:sp>
    </p:spTree>
    <p:extLst>
      <p:ext uri="{BB962C8B-B14F-4D97-AF65-F5344CB8AC3E}">
        <p14:creationId xmlns:p14="http://schemas.microsoft.com/office/powerpoint/2010/main" val="2956637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24</a:t>
            </a:fld>
            <a:endParaRPr lang="zh-CN" altLang="en-US"/>
          </a:p>
        </p:txBody>
      </p:sp>
    </p:spTree>
    <p:extLst>
      <p:ext uri="{BB962C8B-B14F-4D97-AF65-F5344CB8AC3E}">
        <p14:creationId xmlns:p14="http://schemas.microsoft.com/office/powerpoint/2010/main" val="166606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25</a:t>
            </a:fld>
            <a:endParaRPr lang="zh-CN" altLang="en-US"/>
          </a:p>
        </p:txBody>
      </p:sp>
    </p:spTree>
    <p:extLst>
      <p:ext uri="{BB962C8B-B14F-4D97-AF65-F5344CB8AC3E}">
        <p14:creationId xmlns:p14="http://schemas.microsoft.com/office/powerpoint/2010/main" val="3921330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26</a:t>
            </a:fld>
            <a:endParaRPr lang="zh-CN" altLang="en-US"/>
          </a:p>
        </p:txBody>
      </p:sp>
    </p:spTree>
    <p:extLst>
      <p:ext uri="{BB962C8B-B14F-4D97-AF65-F5344CB8AC3E}">
        <p14:creationId xmlns:p14="http://schemas.microsoft.com/office/powerpoint/2010/main" val="1025180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27</a:t>
            </a:fld>
            <a:endParaRPr lang="zh-CN" altLang="en-US"/>
          </a:p>
        </p:txBody>
      </p:sp>
    </p:spTree>
    <p:extLst>
      <p:ext uri="{BB962C8B-B14F-4D97-AF65-F5344CB8AC3E}">
        <p14:creationId xmlns:p14="http://schemas.microsoft.com/office/powerpoint/2010/main" val="985316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28</a:t>
            </a:fld>
            <a:endParaRPr lang="zh-CN" altLang="en-US"/>
          </a:p>
        </p:txBody>
      </p:sp>
    </p:spTree>
    <p:extLst>
      <p:ext uri="{BB962C8B-B14F-4D97-AF65-F5344CB8AC3E}">
        <p14:creationId xmlns:p14="http://schemas.microsoft.com/office/powerpoint/2010/main" val="312036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29</a:t>
            </a:fld>
            <a:endParaRPr lang="zh-CN" altLang="en-US"/>
          </a:p>
        </p:txBody>
      </p:sp>
    </p:spTree>
    <p:extLst>
      <p:ext uri="{BB962C8B-B14F-4D97-AF65-F5344CB8AC3E}">
        <p14:creationId xmlns:p14="http://schemas.microsoft.com/office/powerpoint/2010/main" val="2021575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a:t>
            </a:fld>
            <a:endParaRPr lang="zh-CN" altLang="en-US"/>
          </a:p>
        </p:txBody>
      </p:sp>
    </p:spTree>
    <p:extLst>
      <p:ext uri="{BB962C8B-B14F-4D97-AF65-F5344CB8AC3E}">
        <p14:creationId xmlns:p14="http://schemas.microsoft.com/office/powerpoint/2010/main" val="3637933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30</a:t>
            </a:fld>
            <a:endParaRPr lang="zh-CN" altLang="en-US"/>
          </a:p>
        </p:txBody>
      </p:sp>
    </p:spTree>
    <p:extLst>
      <p:ext uri="{BB962C8B-B14F-4D97-AF65-F5344CB8AC3E}">
        <p14:creationId xmlns:p14="http://schemas.microsoft.com/office/powerpoint/2010/main" val="2528584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31</a:t>
            </a:fld>
            <a:endParaRPr lang="zh-CN" altLang="en-US"/>
          </a:p>
        </p:txBody>
      </p:sp>
    </p:spTree>
    <p:extLst>
      <p:ext uri="{BB962C8B-B14F-4D97-AF65-F5344CB8AC3E}">
        <p14:creationId xmlns:p14="http://schemas.microsoft.com/office/powerpoint/2010/main" val="2501217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32</a:t>
            </a:fld>
            <a:endParaRPr lang="zh-CN" altLang="en-US"/>
          </a:p>
        </p:txBody>
      </p:sp>
    </p:spTree>
    <p:extLst>
      <p:ext uri="{BB962C8B-B14F-4D97-AF65-F5344CB8AC3E}">
        <p14:creationId xmlns:p14="http://schemas.microsoft.com/office/powerpoint/2010/main" val="2721918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33</a:t>
            </a:fld>
            <a:endParaRPr lang="zh-CN" altLang="en-US"/>
          </a:p>
        </p:txBody>
      </p:sp>
    </p:spTree>
    <p:extLst>
      <p:ext uri="{BB962C8B-B14F-4D97-AF65-F5344CB8AC3E}">
        <p14:creationId xmlns:p14="http://schemas.microsoft.com/office/powerpoint/2010/main" val="3162926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34</a:t>
            </a:fld>
            <a:endParaRPr lang="zh-CN" altLang="en-US"/>
          </a:p>
        </p:txBody>
      </p:sp>
    </p:spTree>
    <p:extLst>
      <p:ext uri="{BB962C8B-B14F-4D97-AF65-F5344CB8AC3E}">
        <p14:creationId xmlns:p14="http://schemas.microsoft.com/office/powerpoint/2010/main" val="2730181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35</a:t>
            </a:fld>
            <a:endParaRPr lang="zh-CN" altLang="en-US"/>
          </a:p>
        </p:txBody>
      </p:sp>
    </p:spTree>
    <p:extLst>
      <p:ext uri="{BB962C8B-B14F-4D97-AF65-F5344CB8AC3E}">
        <p14:creationId xmlns:p14="http://schemas.microsoft.com/office/powerpoint/2010/main" val="139067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36</a:t>
            </a:fld>
            <a:endParaRPr lang="zh-CN" altLang="en-US"/>
          </a:p>
        </p:txBody>
      </p:sp>
    </p:spTree>
    <p:extLst>
      <p:ext uri="{BB962C8B-B14F-4D97-AF65-F5344CB8AC3E}">
        <p14:creationId xmlns:p14="http://schemas.microsoft.com/office/powerpoint/2010/main" val="960129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37</a:t>
            </a:fld>
            <a:endParaRPr lang="zh-CN" altLang="en-US"/>
          </a:p>
        </p:txBody>
      </p:sp>
    </p:spTree>
    <p:extLst>
      <p:ext uri="{BB962C8B-B14F-4D97-AF65-F5344CB8AC3E}">
        <p14:creationId xmlns:p14="http://schemas.microsoft.com/office/powerpoint/2010/main" val="7307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38</a:t>
            </a:fld>
            <a:endParaRPr lang="zh-CN" altLang="en-US"/>
          </a:p>
        </p:txBody>
      </p:sp>
    </p:spTree>
    <p:extLst>
      <p:ext uri="{BB962C8B-B14F-4D97-AF65-F5344CB8AC3E}">
        <p14:creationId xmlns:p14="http://schemas.microsoft.com/office/powerpoint/2010/main" val="113319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39</a:t>
            </a:fld>
            <a:endParaRPr lang="zh-CN" altLang="en-US"/>
          </a:p>
        </p:txBody>
      </p:sp>
    </p:spTree>
    <p:extLst>
      <p:ext uri="{BB962C8B-B14F-4D97-AF65-F5344CB8AC3E}">
        <p14:creationId xmlns:p14="http://schemas.microsoft.com/office/powerpoint/2010/main" val="139517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a:t>
            </a:fld>
            <a:endParaRPr lang="zh-CN" altLang="en-US"/>
          </a:p>
        </p:txBody>
      </p:sp>
    </p:spTree>
    <p:extLst>
      <p:ext uri="{BB962C8B-B14F-4D97-AF65-F5344CB8AC3E}">
        <p14:creationId xmlns:p14="http://schemas.microsoft.com/office/powerpoint/2010/main" val="3209103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40</a:t>
            </a:fld>
            <a:endParaRPr lang="zh-CN" altLang="en-US"/>
          </a:p>
        </p:txBody>
      </p:sp>
    </p:spTree>
    <p:extLst>
      <p:ext uri="{BB962C8B-B14F-4D97-AF65-F5344CB8AC3E}">
        <p14:creationId xmlns:p14="http://schemas.microsoft.com/office/powerpoint/2010/main" val="1039830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41</a:t>
            </a:fld>
            <a:endParaRPr lang="zh-CN" altLang="en-US"/>
          </a:p>
        </p:txBody>
      </p:sp>
    </p:spTree>
    <p:extLst>
      <p:ext uri="{BB962C8B-B14F-4D97-AF65-F5344CB8AC3E}">
        <p14:creationId xmlns:p14="http://schemas.microsoft.com/office/powerpoint/2010/main" val="1518618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42</a:t>
            </a:fld>
            <a:endParaRPr lang="zh-CN" altLang="en-US"/>
          </a:p>
        </p:txBody>
      </p:sp>
    </p:spTree>
    <p:extLst>
      <p:ext uri="{BB962C8B-B14F-4D97-AF65-F5344CB8AC3E}">
        <p14:creationId xmlns:p14="http://schemas.microsoft.com/office/powerpoint/2010/main" val="2049179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43</a:t>
            </a:fld>
            <a:endParaRPr lang="zh-CN" altLang="en-US"/>
          </a:p>
        </p:txBody>
      </p:sp>
    </p:spTree>
    <p:extLst>
      <p:ext uri="{BB962C8B-B14F-4D97-AF65-F5344CB8AC3E}">
        <p14:creationId xmlns:p14="http://schemas.microsoft.com/office/powerpoint/2010/main" val="137171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598DCE-E436-446C-AE99-9414D62E8CAB}" type="slidenum">
              <a:rPr lang="zh-CN" altLang="en-US" smtClean="0"/>
              <a:t>44</a:t>
            </a:fld>
            <a:endParaRPr lang="zh-CN" altLang="en-US"/>
          </a:p>
        </p:txBody>
      </p:sp>
    </p:spTree>
    <p:extLst>
      <p:ext uri="{BB962C8B-B14F-4D97-AF65-F5344CB8AC3E}">
        <p14:creationId xmlns:p14="http://schemas.microsoft.com/office/powerpoint/2010/main" val="227545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45</a:t>
            </a:fld>
            <a:endParaRPr lang="zh-CN" altLang="en-US"/>
          </a:p>
        </p:txBody>
      </p:sp>
    </p:spTree>
    <p:extLst>
      <p:ext uri="{BB962C8B-B14F-4D97-AF65-F5344CB8AC3E}">
        <p14:creationId xmlns:p14="http://schemas.microsoft.com/office/powerpoint/2010/main" val="3597160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46</a:t>
            </a:fld>
            <a:endParaRPr lang="zh-CN" altLang="en-US"/>
          </a:p>
        </p:txBody>
      </p:sp>
    </p:spTree>
    <p:extLst>
      <p:ext uri="{BB962C8B-B14F-4D97-AF65-F5344CB8AC3E}">
        <p14:creationId xmlns:p14="http://schemas.microsoft.com/office/powerpoint/2010/main" val="1934539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47</a:t>
            </a:fld>
            <a:endParaRPr lang="zh-CN" altLang="en-US"/>
          </a:p>
        </p:txBody>
      </p:sp>
    </p:spTree>
    <p:extLst>
      <p:ext uri="{BB962C8B-B14F-4D97-AF65-F5344CB8AC3E}">
        <p14:creationId xmlns:p14="http://schemas.microsoft.com/office/powerpoint/2010/main" val="2137811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48</a:t>
            </a:fld>
            <a:endParaRPr lang="zh-CN" altLang="en-US"/>
          </a:p>
        </p:txBody>
      </p:sp>
    </p:spTree>
    <p:extLst>
      <p:ext uri="{BB962C8B-B14F-4D97-AF65-F5344CB8AC3E}">
        <p14:creationId xmlns:p14="http://schemas.microsoft.com/office/powerpoint/2010/main" val="1775004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49</a:t>
            </a:fld>
            <a:endParaRPr lang="zh-CN" altLang="en-US"/>
          </a:p>
        </p:txBody>
      </p:sp>
    </p:spTree>
    <p:extLst>
      <p:ext uri="{BB962C8B-B14F-4D97-AF65-F5344CB8AC3E}">
        <p14:creationId xmlns:p14="http://schemas.microsoft.com/office/powerpoint/2010/main" val="20553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a:t>
            </a:fld>
            <a:endParaRPr lang="zh-CN" altLang="en-US"/>
          </a:p>
        </p:txBody>
      </p:sp>
    </p:spTree>
    <p:extLst>
      <p:ext uri="{BB962C8B-B14F-4D97-AF65-F5344CB8AC3E}">
        <p14:creationId xmlns:p14="http://schemas.microsoft.com/office/powerpoint/2010/main" val="3182240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50</a:t>
            </a:fld>
            <a:endParaRPr lang="zh-CN" altLang="en-US"/>
          </a:p>
        </p:txBody>
      </p:sp>
    </p:spTree>
    <p:extLst>
      <p:ext uri="{BB962C8B-B14F-4D97-AF65-F5344CB8AC3E}">
        <p14:creationId xmlns:p14="http://schemas.microsoft.com/office/powerpoint/2010/main" val="10758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51</a:t>
            </a:fld>
            <a:endParaRPr lang="zh-CN" altLang="en-US"/>
          </a:p>
        </p:txBody>
      </p:sp>
    </p:spTree>
    <p:extLst>
      <p:ext uri="{BB962C8B-B14F-4D97-AF65-F5344CB8AC3E}">
        <p14:creationId xmlns:p14="http://schemas.microsoft.com/office/powerpoint/2010/main" val="617049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52</a:t>
            </a:fld>
            <a:endParaRPr lang="zh-CN" altLang="en-US"/>
          </a:p>
        </p:txBody>
      </p:sp>
    </p:spTree>
    <p:extLst>
      <p:ext uri="{BB962C8B-B14F-4D97-AF65-F5344CB8AC3E}">
        <p14:creationId xmlns:p14="http://schemas.microsoft.com/office/powerpoint/2010/main" val="1309549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53</a:t>
            </a:fld>
            <a:endParaRPr lang="zh-CN" altLang="en-US"/>
          </a:p>
        </p:txBody>
      </p:sp>
    </p:spTree>
    <p:extLst>
      <p:ext uri="{BB962C8B-B14F-4D97-AF65-F5344CB8AC3E}">
        <p14:creationId xmlns:p14="http://schemas.microsoft.com/office/powerpoint/2010/main" val="1928553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54</a:t>
            </a:fld>
            <a:endParaRPr lang="zh-CN" altLang="en-US"/>
          </a:p>
        </p:txBody>
      </p:sp>
    </p:spTree>
    <p:extLst>
      <p:ext uri="{BB962C8B-B14F-4D97-AF65-F5344CB8AC3E}">
        <p14:creationId xmlns:p14="http://schemas.microsoft.com/office/powerpoint/2010/main" val="1569046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55</a:t>
            </a:fld>
            <a:endParaRPr lang="zh-CN" altLang="en-US"/>
          </a:p>
        </p:txBody>
      </p:sp>
    </p:spTree>
    <p:extLst>
      <p:ext uri="{BB962C8B-B14F-4D97-AF65-F5344CB8AC3E}">
        <p14:creationId xmlns:p14="http://schemas.microsoft.com/office/powerpoint/2010/main" val="292761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56</a:t>
            </a:fld>
            <a:endParaRPr lang="zh-CN" altLang="en-US"/>
          </a:p>
        </p:txBody>
      </p:sp>
    </p:spTree>
    <p:extLst>
      <p:ext uri="{BB962C8B-B14F-4D97-AF65-F5344CB8AC3E}">
        <p14:creationId xmlns:p14="http://schemas.microsoft.com/office/powerpoint/2010/main" val="1161990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57</a:t>
            </a:fld>
            <a:endParaRPr lang="zh-CN" altLang="en-US"/>
          </a:p>
        </p:txBody>
      </p:sp>
    </p:spTree>
    <p:extLst>
      <p:ext uri="{BB962C8B-B14F-4D97-AF65-F5344CB8AC3E}">
        <p14:creationId xmlns:p14="http://schemas.microsoft.com/office/powerpoint/2010/main" val="9250191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58</a:t>
            </a:fld>
            <a:endParaRPr lang="zh-CN" altLang="en-US"/>
          </a:p>
        </p:txBody>
      </p:sp>
    </p:spTree>
    <p:extLst>
      <p:ext uri="{BB962C8B-B14F-4D97-AF65-F5344CB8AC3E}">
        <p14:creationId xmlns:p14="http://schemas.microsoft.com/office/powerpoint/2010/main" val="1252173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59</a:t>
            </a:fld>
            <a:endParaRPr lang="zh-CN" altLang="en-US"/>
          </a:p>
        </p:txBody>
      </p:sp>
    </p:spTree>
    <p:extLst>
      <p:ext uri="{BB962C8B-B14F-4D97-AF65-F5344CB8AC3E}">
        <p14:creationId xmlns:p14="http://schemas.microsoft.com/office/powerpoint/2010/main" val="79345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a:t>
            </a:fld>
            <a:endParaRPr lang="zh-CN" altLang="en-US"/>
          </a:p>
        </p:txBody>
      </p:sp>
    </p:spTree>
    <p:extLst>
      <p:ext uri="{BB962C8B-B14F-4D97-AF65-F5344CB8AC3E}">
        <p14:creationId xmlns:p14="http://schemas.microsoft.com/office/powerpoint/2010/main" val="1256498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60</a:t>
            </a:fld>
            <a:endParaRPr lang="zh-CN" altLang="en-US"/>
          </a:p>
        </p:txBody>
      </p:sp>
    </p:spTree>
    <p:extLst>
      <p:ext uri="{BB962C8B-B14F-4D97-AF65-F5344CB8AC3E}">
        <p14:creationId xmlns:p14="http://schemas.microsoft.com/office/powerpoint/2010/main" val="2011337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61</a:t>
            </a:fld>
            <a:endParaRPr lang="zh-CN" altLang="en-US"/>
          </a:p>
        </p:txBody>
      </p:sp>
    </p:spTree>
    <p:extLst>
      <p:ext uri="{BB962C8B-B14F-4D97-AF65-F5344CB8AC3E}">
        <p14:creationId xmlns:p14="http://schemas.microsoft.com/office/powerpoint/2010/main" val="1749974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62</a:t>
            </a:fld>
            <a:endParaRPr lang="zh-CN" altLang="en-US"/>
          </a:p>
        </p:txBody>
      </p:sp>
    </p:spTree>
    <p:extLst>
      <p:ext uri="{BB962C8B-B14F-4D97-AF65-F5344CB8AC3E}">
        <p14:creationId xmlns:p14="http://schemas.microsoft.com/office/powerpoint/2010/main" val="1904815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63</a:t>
            </a:fld>
            <a:endParaRPr lang="zh-CN" altLang="en-US"/>
          </a:p>
        </p:txBody>
      </p:sp>
    </p:spTree>
    <p:extLst>
      <p:ext uri="{BB962C8B-B14F-4D97-AF65-F5344CB8AC3E}">
        <p14:creationId xmlns:p14="http://schemas.microsoft.com/office/powerpoint/2010/main" val="3350757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64</a:t>
            </a:fld>
            <a:endParaRPr lang="zh-CN" altLang="en-US"/>
          </a:p>
        </p:txBody>
      </p:sp>
    </p:spTree>
    <p:extLst>
      <p:ext uri="{BB962C8B-B14F-4D97-AF65-F5344CB8AC3E}">
        <p14:creationId xmlns:p14="http://schemas.microsoft.com/office/powerpoint/2010/main" val="13015711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65</a:t>
            </a:fld>
            <a:endParaRPr lang="zh-CN" altLang="en-US"/>
          </a:p>
        </p:txBody>
      </p:sp>
    </p:spTree>
    <p:extLst>
      <p:ext uri="{BB962C8B-B14F-4D97-AF65-F5344CB8AC3E}">
        <p14:creationId xmlns:p14="http://schemas.microsoft.com/office/powerpoint/2010/main" val="28898380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66</a:t>
            </a:fld>
            <a:endParaRPr lang="zh-CN" altLang="en-US"/>
          </a:p>
        </p:txBody>
      </p:sp>
    </p:spTree>
    <p:extLst>
      <p:ext uri="{BB962C8B-B14F-4D97-AF65-F5344CB8AC3E}">
        <p14:creationId xmlns:p14="http://schemas.microsoft.com/office/powerpoint/2010/main" val="319694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更多精品素材：</a:t>
            </a:r>
            <a:r>
              <a:rPr lang="en-US" altLang="zh-CN" dirty="0"/>
              <a:t>http://shop248912786.taobao.com/index.htm  </a:t>
            </a:r>
            <a:r>
              <a:rPr lang="zh-CN" altLang="en-US" dirty="0"/>
              <a:t>（下拉可隐藏）</a:t>
            </a:r>
          </a:p>
        </p:txBody>
      </p:sp>
      <p:sp>
        <p:nvSpPr>
          <p:cNvPr id="4" name="灯片编号占位符 3"/>
          <p:cNvSpPr>
            <a:spLocks noGrp="1"/>
          </p:cNvSpPr>
          <p:nvPr>
            <p:ph type="sldNum" sz="quarter" idx="10"/>
          </p:nvPr>
        </p:nvSpPr>
        <p:spPr/>
        <p:txBody>
          <a:bodyPr/>
          <a:lstStyle/>
          <a:p>
            <a:fld id="{77598DCE-E436-446C-AE99-9414D62E8CAB}" type="slidenum">
              <a:rPr lang="zh-CN" altLang="en-US" smtClean="0"/>
              <a:t>67</a:t>
            </a:fld>
            <a:endParaRPr lang="zh-CN" altLang="en-US"/>
          </a:p>
        </p:txBody>
      </p:sp>
    </p:spTree>
    <p:extLst>
      <p:ext uri="{BB962C8B-B14F-4D97-AF65-F5344CB8AC3E}">
        <p14:creationId xmlns:p14="http://schemas.microsoft.com/office/powerpoint/2010/main" val="351889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7</a:t>
            </a:fld>
            <a:endParaRPr lang="zh-CN" altLang="en-US"/>
          </a:p>
        </p:txBody>
      </p:sp>
    </p:spTree>
    <p:extLst>
      <p:ext uri="{BB962C8B-B14F-4D97-AF65-F5344CB8AC3E}">
        <p14:creationId xmlns:p14="http://schemas.microsoft.com/office/powerpoint/2010/main" val="323983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8</a:t>
            </a:fld>
            <a:endParaRPr lang="zh-CN" altLang="en-US"/>
          </a:p>
        </p:txBody>
      </p:sp>
    </p:spTree>
    <p:extLst>
      <p:ext uri="{BB962C8B-B14F-4D97-AF65-F5344CB8AC3E}">
        <p14:creationId xmlns:p14="http://schemas.microsoft.com/office/powerpoint/2010/main" val="425028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598DCE-E436-446C-AE99-9414D62E8CAB}" type="slidenum">
              <a:rPr lang="zh-CN" altLang="en-US" smtClean="0"/>
              <a:t>9</a:t>
            </a:fld>
            <a:endParaRPr lang="zh-CN" altLang="en-US"/>
          </a:p>
        </p:txBody>
      </p:sp>
    </p:spTree>
    <p:extLst>
      <p:ext uri="{BB962C8B-B14F-4D97-AF65-F5344CB8AC3E}">
        <p14:creationId xmlns:p14="http://schemas.microsoft.com/office/powerpoint/2010/main" val="2637475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72807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457200" y="1200151"/>
            <a:ext cx="8229600" cy="3394472"/>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0266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154781"/>
            <a:ext cx="6019800" cy="329088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16040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87365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174434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817039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60609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52814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403208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11480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A786DE7-2126-6043-A455-667DD03803B5}" type="datetimeFigureOut">
              <a:rPr kumimoji="1" lang="zh-CN" altLang="en-US" smtClean="0"/>
              <a:t>2019/4/25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297694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786DE7-2126-6043-A455-667DD03803B5}" type="datetimeFigureOut">
              <a:rPr kumimoji="1" lang="zh-CN" altLang="en-US" smtClean="0"/>
              <a:t>2019/4/25</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0BEC1B-51DE-0745-A08C-B72D17F97F52}" type="slidenum">
              <a:rPr kumimoji="1" lang="zh-CN" altLang="en-US" smtClean="0"/>
              <a:t>‹#›</a:t>
            </a:fld>
            <a:endParaRPr kumimoji="1" lang="zh-CN" altLang="en-US"/>
          </a:p>
        </p:txBody>
      </p:sp>
    </p:spTree>
    <p:extLst>
      <p:ext uri="{BB962C8B-B14F-4D97-AF65-F5344CB8AC3E}">
        <p14:creationId xmlns:p14="http://schemas.microsoft.com/office/powerpoint/2010/main" val="384828596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2.png"/><Relationship Id="rId4" Type="http://schemas.openxmlformats.org/officeDocument/2006/relationships/image" Target="../media/image9.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jpg"/><Relationship Id="rId12" Type="http://schemas.openxmlformats.org/officeDocument/2006/relationships/image" Target="../media/image8.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jpeg"/><Relationship Id="rId5" Type="http://schemas.openxmlformats.org/officeDocument/2006/relationships/audio" Target="../media/audio1.wav"/><Relationship Id="rId10" Type="http://schemas.openxmlformats.org/officeDocument/2006/relationships/image" Target="../media/image6.jpeg"/><Relationship Id="rId4" Type="http://schemas.openxmlformats.org/officeDocument/2006/relationships/notesSlide" Target="../notesSlides/notesSlide2.xml"/><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gif"/><Relationship Id="rId5" Type="http://schemas.openxmlformats.org/officeDocument/2006/relationships/image" Target="../media/image10.pn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gif"/></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6.png"/></Relationships>
</file>

<file path=ppt/slides/_rels/slide6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68.png"/></Relationships>
</file>

<file path=ppt/slides/_rels/slide6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audio" Target="../media/audio2.wav"/></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Storage_record" TargetMode="External"/><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Database" TargetMode="External"/><Relationship Id="rId4" Type="http://schemas.openxmlformats.org/officeDocument/2006/relationships/image" Target="../media/image9.png"/><Relationship Id="rId9" Type="http://schemas.openxmlformats.org/officeDocument/2006/relationships/hyperlink" Target="https://en.wikipedia.org/wiki/Table_(data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805" y="1"/>
            <a:ext cx="9153805" cy="1348374"/>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0" name="组合 9"/>
          <p:cNvGrpSpPr/>
          <p:nvPr/>
        </p:nvGrpSpPr>
        <p:grpSpPr>
          <a:xfrm>
            <a:off x="-9804" y="3690165"/>
            <a:ext cx="9153804" cy="1453335"/>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0" name="左上主标题"/>
          <p:cNvSpPr txBox="1"/>
          <p:nvPr/>
        </p:nvSpPr>
        <p:spPr>
          <a:xfrm>
            <a:off x="1231796" y="2205607"/>
            <a:ext cx="6971140" cy="523220"/>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 altLang="zh-CN" sz="2800" dirty="0">
                <a:effectLst/>
              </a:rPr>
              <a:t>Prediction of the FIFA Player’s Wage</a:t>
            </a:r>
            <a:endParaRPr lang="zh-CN" altLang="en-US" sz="6000" dirty="0"/>
          </a:p>
        </p:txBody>
      </p:sp>
      <p:pic>
        <p:nvPicPr>
          <p:cNvPr id="2" name="Rags To Ring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72600" y="5143500"/>
            <a:ext cx="609600" cy="609600"/>
          </a:xfrm>
          <a:prstGeom prst="rect">
            <a:avLst/>
          </a:prstGeom>
        </p:spPr>
      </p:pic>
    </p:spTree>
    <p:extLst>
      <p:ext uri="{BB962C8B-B14F-4D97-AF65-F5344CB8AC3E}">
        <p14:creationId xmlns:p14="http://schemas.microsoft.com/office/powerpoint/2010/main" val="371680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0.35136 L -3.05556E-6 1.97775E-7 " pathEditMode="relative" ptsTypes="AA">
                                      <p:cBhvr>
                                        <p:cTn id="6" dur="1000" fill="hold"/>
                                        <p:tgtEl>
                                          <p:spTgt spid="11"/>
                                        </p:tgtEl>
                                        <p:attrNameLst>
                                          <p:attrName>ppt_x</p:attrName>
                                          <p:attrName>ppt_y</p:attrName>
                                        </p:attrNameLst>
                                      </p:cBhvr>
                                    </p:animMotion>
                                  </p:childTnLst>
                                  <p:subTnLst>
                                    <p:audio>
                                      <p:cMediaNode vol="19000">
                                        <p:cTn display="0" masterRel="sameClick">
                                          <p:stCondLst>
                                            <p:cond evt="begin" delay="0">
                                              <p:tn val="5"/>
                                            </p:cond>
                                          </p:stCondLst>
                                          <p:endCondLst>
                                            <p:cond evt="onStopAudio" delay="0">
                                              <p:tgtEl>
                                                <p:sldTgt/>
                                              </p:tgtEl>
                                            </p:cond>
                                          </p:endCondLst>
                                        </p:cTn>
                                        <p:tgtEl>
                                          <p:sndTgt r:embed="rId5" name="机械声.wav"/>
                                        </p:tgtEl>
                                      </p:cMediaNode>
                                    </p:audio>
                                  </p:subTnLst>
                                </p:cTn>
                              </p:par>
                              <p:par>
                                <p:cTn id="7" presetID="0" presetClass="path" presetSubtype="0" accel="50000" decel="50000" fill="hold" nodeType="withEffect">
                                  <p:stCondLst>
                                    <p:cond delay="0"/>
                                  </p:stCondLst>
                                  <p:childTnLst>
                                    <p:animMotion origin="layout" path="M -3.61111E-6 0.27998 L -3.61111E-6 8.52905E-7 " pathEditMode="relative" ptsTypes="AA">
                                      <p:cBhvr>
                                        <p:cTn id="8" dur="1000" fill="hold"/>
                                        <p:tgtEl>
                                          <p:spTgt spid="10"/>
                                        </p:tgtEl>
                                        <p:attrNameLst>
                                          <p:attrName>ppt_x</p:attrName>
                                          <p:attrName>ppt_y</p:attrName>
                                        </p:attrNameLst>
                                      </p:cBhvr>
                                    </p:animMotion>
                                  </p:childTnLst>
                                </p:cTn>
                              </p:par>
                            </p:childTnLst>
                          </p:cTn>
                        </p:par>
                        <p:par>
                          <p:cTn id="9" fill="hold">
                            <p:stCondLst>
                              <p:cond delay="10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1000"/>
                                        <p:tgtEl>
                                          <p:spTgt spid="30"/>
                                        </p:tgtEl>
                                      </p:cBhvr>
                                    </p:animEffect>
                                  </p:childTnLst>
                                  <p:subTnLst>
                                    <p:audio>
                                      <p:cMediaNode vol="58000">
                                        <p:cTn display="0" masterRel="sameClick">
                                          <p:stCondLst>
                                            <p:cond evt="begin" delay="0">
                                              <p:tn val="10"/>
                                            </p:cond>
                                          </p:stCondLst>
                                          <p:endCondLst>
                                            <p:cond evt="onStopAudio" delay="0">
                                              <p:tgtEl>
                                                <p:sldTgt/>
                                              </p:tgtEl>
                                            </p:cond>
                                          </p:endCondLst>
                                        </p:cTn>
                                        <p:tgtEl>
                                          <p:sndTgt r:embed="rId6"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0"/>
                                        </p:tgtEl>
                                        <p:attrNameLst>
                                          <p:attrName>style.visibility</p:attrName>
                                        </p:attrNameLst>
                                      </p:cBhvr>
                                      <p:tavLst>
                                        <p:tav tm="0">
                                          <p:val>
                                            <p:strVal val="hidden"/>
                                          </p:val>
                                        </p:tav>
                                        <p:tav tm="50000">
                                          <p:val>
                                            <p:strVal val="visible"/>
                                          </p:val>
                                        </p:tav>
                                      </p:tavLst>
                                    </p:anim>
                                  </p:childTnLst>
                                  <p:subTnLst>
                                    <p:audio>
                                      <p:cMediaNode vol="58000">
                                        <p:cTn display="0" masterRel="sameClick">
                                          <p:stCondLst>
                                            <p:cond evt="begin" delay="0">
                                              <p:tn val="13"/>
                                            </p:cond>
                                          </p:stCondLst>
                                          <p:endCondLst>
                                            <p:cond evt="onStopAudio" delay="0">
                                              <p:tgtEl>
                                                <p:sldTgt/>
                                              </p:tgtEl>
                                            </p:cond>
                                          </p:endCondLst>
                                        </p:cTn>
                                        <p:tgtEl>
                                          <p:sndTgt r:embed="rId6" name="voltage.wav"/>
                                        </p:tgtEl>
                                      </p:cMediaNode>
                                    </p:audio>
                                  </p:subTnLst>
                                </p:cTn>
                              </p:par>
                            </p:childTnLst>
                          </p:cTn>
                        </p:par>
                        <p:par>
                          <p:cTn id="15" fill="hold">
                            <p:stCondLst>
                              <p:cond delay="2000"/>
                            </p:stCondLst>
                            <p:childTnLst>
                              <p:par>
                                <p:cTn id="16" presetID="1" presetClass="mediacall" presetSubtype="0" fill="hold" nodeType="afterEffect">
                                  <p:stCondLst>
                                    <p:cond delay="0"/>
                                  </p:stCondLst>
                                  <p:childTnLst>
                                    <p:cmd type="call" cmd="playFrom(0.0)">
                                      <p:cBhvr>
                                        <p:cTn id="1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remove" display="0">
                  <p:stCondLst>
                    <p:cond delay="indefinite"/>
                  </p:stCondLst>
                  <p:endCondLst>
                    <p:cond evt="onStopAudio" delay="0">
                      <p:tgtEl>
                        <p:sldTgt/>
                      </p:tgtEl>
                    </p:cond>
                  </p:endCondLst>
                </p:cTn>
                <p:tgtEl>
                  <p:spTgt spid="2"/>
                </p:tgtEl>
              </p:cMediaNode>
            </p:audio>
          </p:childTnLst>
        </p:cTn>
      </p:par>
    </p:tnLst>
    <p:bldLst>
      <p:bldP spid="30" grpId="0"/>
      <p:bldP spid="3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78B2ADEE-D79C-409B-A30F-6142A78759A8}"/>
              </a:ext>
            </a:extLst>
          </p:cNvPr>
          <p:cNvGrpSpPr>
            <a:grpSpLocks/>
          </p:cNvGrpSpPr>
          <p:nvPr/>
        </p:nvGrpSpPr>
        <p:grpSpPr bwMode="auto">
          <a:xfrm>
            <a:off x="2391692" y="1351354"/>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EBEB29A9-BCA3-4829-8CF9-ADA2178CFE9C}"/>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FC9C900-5EBB-47DC-87A0-0D3A04781773}"/>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6FDEF6F-13D2-461C-81E2-627D0387721B}"/>
              </a:ext>
            </a:extLst>
          </p:cNvPr>
          <p:cNvSpPr txBox="1">
            <a:spLocks noChangeArrowheads="1"/>
          </p:cNvSpPr>
          <p:nvPr/>
        </p:nvSpPr>
        <p:spPr bwMode="auto">
          <a:xfrm>
            <a:off x="2636385" y="2015961"/>
            <a:ext cx="6361101" cy="247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2400" dirty="0"/>
              <a:t>•Dropping irrelevant columns : Examples – ID, Photo, Nationality, Flag, Jersey Number</a:t>
            </a:r>
          </a:p>
          <a:p>
            <a:r>
              <a:rPr lang="en-US" altLang="zh-CN" sz="2400" dirty="0"/>
              <a:t>•Identifying the correct Target variable – In our case example : Wages</a:t>
            </a:r>
          </a:p>
          <a:p>
            <a:r>
              <a:rPr lang="en-US" altLang="zh-CN" sz="2400" dirty="0"/>
              <a:t>•Find out the zero values and replace with median</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EC547464-1179-41E2-9245-1D5DB933A2BF}"/>
              </a:ext>
            </a:extLst>
          </p:cNvPr>
          <p:cNvGrpSpPr/>
          <p:nvPr/>
        </p:nvGrpSpPr>
        <p:grpSpPr>
          <a:xfrm>
            <a:off x="2391691" y="843123"/>
            <a:ext cx="4812329" cy="396000"/>
            <a:chOff x="2391690" y="843123"/>
            <a:chExt cx="4108307" cy="396000"/>
          </a:xfrm>
        </p:grpSpPr>
        <p:grpSp>
          <p:nvGrpSpPr>
            <p:cNvPr id="46" name="组 12">
              <a:extLst>
                <a:ext uri="{FF2B5EF4-FFF2-40B4-BE49-F238E27FC236}">
                  <a16:creationId xmlns:a16="http://schemas.microsoft.com/office/drawing/2014/main" id="{73C3350C-4B52-4500-9C49-ED4DA7D02047}"/>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7C7DEB7B-E37A-4C47-8BA3-6FF041DEDFB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CFA2ED2D-87E4-4128-B3F9-D10A705DC320}"/>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2EEC5EC4-BF67-48A8-BD65-0239C352A10D}"/>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180459A9-66F4-4FD0-AF21-020D8C691A2E}"/>
                </a:ext>
              </a:extLst>
            </p:cNvPr>
            <p:cNvSpPr txBox="1"/>
            <p:nvPr/>
          </p:nvSpPr>
          <p:spPr>
            <a:xfrm>
              <a:off x="2690092" y="877115"/>
              <a:ext cx="2928260"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Steps for data cleaning</a:t>
              </a:r>
              <a:endParaRPr kumimoji="1" lang="zh-CN" altLang="en-US" sz="14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F19FAE65-D4B6-44D1-B517-CDB10EE9F043}"/>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CD2CAE83-2504-4DFB-A6AA-E11D74D5924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3D5CB204-3407-4DDB-9BA1-F5523FD76682}"/>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94FCEA0D-C843-4538-836D-E4340989C918}"/>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85EABA76-93C6-438D-B256-E03D7A33751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EDA192CC-0738-4587-A92A-83A0BE1D0E69}"/>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347636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C38766AA-1244-4E41-9216-D41759038560}"/>
              </a:ext>
            </a:extLst>
          </p:cNvPr>
          <p:cNvGrpSpPr>
            <a:grpSpLocks/>
          </p:cNvGrpSpPr>
          <p:nvPr/>
        </p:nvGrpSpPr>
        <p:grpSpPr bwMode="auto">
          <a:xfrm>
            <a:off x="2391692" y="1351354"/>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3E7B757A-65B2-4387-B4FC-CCB4EA142F00}"/>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3F6EA658-7347-4152-B846-70DF7E5CE415}"/>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820A9154-D959-4057-9B8B-B19B58E91DE7}"/>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4BD34147-1F7C-4C0A-908F-5EA3653E023F}"/>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7DAE067D-4081-44B8-805F-2FF5F332E2AC}"/>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B6846B38-C6A3-4BBA-8374-F1D8DAD5815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410DCCF7-1B84-42BF-B9E6-2A49AE1FFDA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D01611F0-777F-45A9-BF52-3B793B6917EB}"/>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AD97B657-A6BD-48D8-952E-C09ED39868E9}"/>
              </a:ext>
            </a:extLst>
          </p:cNvPr>
          <p:cNvPicPr>
            <a:picLocks noChangeAspect="1"/>
          </p:cNvPicPr>
          <p:nvPr/>
        </p:nvPicPr>
        <p:blipFill>
          <a:blip r:embed="rId8"/>
          <a:stretch>
            <a:fillRect/>
          </a:stretch>
        </p:blipFill>
        <p:spPr>
          <a:xfrm>
            <a:off x="2606047" y="2074888"/>
            <a:ext cx="6301806" cy="1676705"/>
          </a:xfrm>
          <a:prstGeom prst="rect">
            <a:avLst/>
          </a:prstGeom>
        </p:spPr>
      </p:pic>
      <p:grpSp>
        <p:nvGrpSpPr>
          <p:cNvPr id="56" name="组 60">
            <a:extLst>
              <a:ext uri="{FF2B5EF4-FFF2-40B4-BE49-F238E27FC236}">
                <a16:creationId xmlns:a16="http://schemas.microsoft.com/office/drawing/2014/main" id="{47C4B35A-882C-4F46-B66E-1668C23D67F2}"/>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6FC25889-261A-41BC-885C-F1C65E7B58F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2F270CA6-F110-488E-8CF0-64B26EA80ED4}"/>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0FE60B74-4FD9-43BB-BE2C-6012D9A67FCD}"/>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9A08C0F5-C92E-49E1-ACD0-5193CDBBE0F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6E706483-1615-44C5-A4CE-7260D5FB6598}"/>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96716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21541FBA-E8AB-4805-A706-61901FB53B75}"/>
              </a:ext>
            </a:extLst>
          </p:cNvPr>
          <p:cNvGrpSpPr>
            <a:grpSpLocks/>
          </p:cNvGrpSpPr>
          <p:nvPr/>
        </p:nvGrpSpPr>
        <p:grpSpPr bwMode="auto">
          <a:xfrm>
            <a:off x="2391692" y="1313268"/>
            <a:ext cx="6666584" cy="3195863"/>
            <a:chOff x="0" y="0"/>
            <a:chExt cx="9144000" cy="3728183"/>
          </a:xfrm>
          <a:solidFill>
            <a:srgbClr val="0079FF">
              <a:alpha val="21000"/>
            </a:srgbClr>
          </a:solidFill>
        </p:grpSpPr>
        <p:sp>
          <p:nvSpPr>
            <p:cNvPr id="42" name="矩形 254">
              <a:extLst>
                <a:ext uri="{FF2B5EF4-FFF2-40B4-BE49-F238E27FC236}">
                  <a16:creationId xmlns:a16="http://schemas.microsoft.com/office/drawing/2014/main" id="{867FBA11-3C65-47E0-98EA-6DCA0700F1D5}"/>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D466CF8B-B6D2-49C7-A2A3-15796F36AF6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1B0D199F-4D84-4E7E-8B64-727A94F8EC19}"/>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8888435B-A89D-43F1-ADAF-FF099FADE5B7}"/>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39E43CB5-341E-4EF3-B14A-D0D114C7183D}"/>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11F6E6FF-695B-4D58-AEB4-747990229B4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A7FD39E0-2551-4480-92EB-44CB4469322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CAB1CA6F-510A-468B-B267-D3C57C9DE2A2}"/>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2319E014-950A-4CDB-A7BF-2C9735C4B840}"/>
              </a:ext>
            </a:extLst>
          </p:cNvPr>
          <p:cNvPicPr>
            <a:picLocks noChangeAspect="1"/>
          </p:cNvPicPr>
          <p:nvPr/>
        </p:nvPicPr>
        <p:blipFill>
          <a:blip r:embed="rId8"/>
          <a:stretch>
            <a:fillRect/>
          </a:stretch>
        </p:blipFill>
        <p:spPr>
          <a:xfrm>
            <a:off x="2428426" y="1662583"/>
            <a:ext cx="6629850" cy="2647895"/>
          </a:xfrm>
          <a:prstGeom prst="rect">
            <a:avLst/>
          </a:prstGeom>
        </p:spPr>
      </p:pic>
      <p:grpSp>
        <p:nvGrpSpPr>
          <p:cNvPr id="56" name="组 60">
            <a:extLst>
              <a:ext uri="{FF2B5EF4-FFF2-40B4-BE49-F238E27FC236}">
                <a16:creationId xmlns:a16="http://schemas.microsoft.com/office/drawing/2014/main" id="{8E30F946-889F-4A12-8674-93C31C695281}"/>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7385F512-F677-4016-BA3A-85EAA80EAC0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FDFD144A-CA7B-4B81-9CA3-030B35F1DE6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56BBF0B5-73AB-44C1-9B08-E975C473067A}"/>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664376D2-6453-4305-9B6F-3826D09C89E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14808BFA-D5E6-4F99-9F5E-C0E803A3907E}"/>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819592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E5C22248-2286-43CC-BBE2-224DA741959A}"/>
              </a:ext>
            </a:extLst>
          </p:cNvPr>
          <p:cNvGrpSpPr>
            <a:grpSpLocks/>
          </p:cNvGrpSpPr>
          <p:nvPr/>
        </p:nvGrpSpPr>
        <p:grpSpPr bwMode="auto">
          <a:xfrm>
            <a:off x="2391692" y="1351354"/>
            <a:ext cx="6666584" cy="3195864"/>
            <a:chOff x="0" y="0"/>
            <a:chExt cx="9144001" cy="3728181"/>
          </a:xfrm>
          <a:solidFill>
            <a:srgbClr val="0079FF">
              <a:alpha val="21000"/>
            </a:srgbClr>
          </a:solidFill>
        </p:grpSpPr>
        <p:sp>
          <p:nvSpPr>
            <p:cNvPr id="42" name="矩形 254">
              <a:extLst>
                <a:ext uri="{FF2B5EF4-FFF2-40B4-BE49-F238E27FC236}">
                  <a16:creationId xmlns:a16="http://schemas.microsoft.com/office/drawing/2014/main" id="{6CEE381C-E5DD-45EF-9815-42CA02F820A7}"/>
                </a:ext>
              </a:extLst>
            </p:cNvPr>
            <p:cNvSpPr>
              <a:spLocks noChangeArrowheads="1"/>
            </p:cNvSpPr>
            <p:nvPr/>
          </p:nvSpPr>
          <p:spPr bwMode="auto">
            <a:xfrm rot="10800000" flipV="1">
              <a:off x="0" y="331035"/>
              <a:ext cx="9144001" cy="3397146"/>
            </a:xfrm>
            <a:prstGeom prst="rect">
              <a:avLst/>
            </a:prstGeom>
            <a:grpFill/>
            <a:ln w="9525">
              <a:solidFill>
                <a:srgbClr val="A8D3FF"/>
              </a:solidFill>
              <a:miter lim="800000"/>
              <a:headEnd/>
              <a:tailEnd/>
            </a:ln>
          </p:spPr>
          <p:txBody>
            <a:bodyPr anchor="ctr"/>
            <a:lstStyle/>
            <a:p>
              <a:pPr algn="ctr" eaLnBrk="1" hangingPunct="1">
                <a:buFont typeface="Arial" charset="0"/>
                <a:buNone/>
              </a:pPr>
              <a:r>
                <a:rPr lang="en-US" altLang="zh-CN" dirty="0" err="1">
                  <a:solidFill>
                    <a:srgbClr val="FFFFFF"/>
                  </a:solidFill>
                  <a:latin typeface="微软雅黑" pitchFamily="34" charset="-122"/>
                  <a:ea typeface="微软雅黑" pitchFamily="34" charset="-122"/>
                  <a:sym typeface="微软雅黑" pitchFamily="34" charset="-122"/>
                </a:rPr>
                <a:t>yyyyy</a:t>
              </a: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69F2B723-C673-41D4-9E0C-558DE7BDBFD2}"/>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946A0406-F29D-46AD-9C6B-B864CB4BDC94}"/>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50994B4C-8763-4848-977C-3DE5F97D3FA7}"/>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5C31D032-1065-453B-B876-54FDB6591588}"/>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EB3115CD-F7E9-4A66-AA9B-E2FEF9713764}"/>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F8B3524F-D38F-4C9F-82D5-A0F578AF7DC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BC46A2B4-74A0-4582-BD6E-CE27EAD8FB75}"/>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 : Input</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6731AE41-B2D6-4390-A955-78E499E4C2B4}"/>
              </a:ext>
            </a:extLst>
          </p:cNvPr>
          <p:cNvPicPr>
            <a:picLocks noChangeAspect="1"/>
          </p:cNvPicPr>
          <p:nvPr/>
        </p:nvPicPr>
        <p:blipFill>
          <a:blip r:embed="rId8"/>
          <a:stretch>
            <a:fillRect/>
          </a:stretch>
        </p:blipFill>
        <p:spPr>
          <a:xfrm>
            <a:off x="2399803" y="1836656"/>
            <a:ext cx="6666584" cy="2618334"/>
          </a:xfrm>
          <a:prstGeom prst="rect">
            <a:avLst/>
          </a:prstGeom>
        </p:spPr>
      </p:pic>
      <p:grpSp>
        <p:nvGrpSpPr>
          <p:cNvPr id="56" name="组 60">
            <a:extLst>
              <a:ext uri="{FF2B5EF4-FFF2-40B4-BE49-F238E27FC236}">
                <a16:creationId xmlns:a16="http://schemas.microsoft.com/office/drawing/2014/main" id="{3E0ACD07-2A35-433E-A4D8-C69792B7ADA7}"/>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F6BB687B-0AE9-41C5-87DB-136119C65F85}"/>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1AB0CD48-438F-4864-A942-805F0DE78FB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2B66B9C6-D1C5-4837-9D63-8EC467A4085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85EF2709-D8CD-430A-8344-35C08BB0582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437C1BCE-E483-4442-B818-88842BD61E5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956042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7B48634D-EEA3-4F38-B645-1D8CDFE0D450}"/>
              </a:ext>
            </a:extLst>
          </p:cNvPr>
          <p:cNvGrpSpPr>
            <a:grpSpLocks/>
          </p:cNvGrpSpPr>
          <p:nvPr/>
        </p:nvGrpSpPr>
        <p:grpSpPr bwMode="auto">
          <a:xfrm>
            <a:off x="2391692" y="1351354"/>
            <a:ext cx="6666584" cy="3195864"/>
            <a:chOff x="0" y="0"/>
            <a:chExt cx="9144001" cy="3728181"/>
          </a:xfrm>
          <a:solidFill>
            <a:srgbClr val="0079FF">
              <a:alpha val="21000"/>
            </a:srgbClr>
          </a:solidFill>
        </p:grpSpPr>
        <p:sp>
          <p:nvSpPr>
            <p:cNvPr id="42" name="矩形 254">
              <a:extLst>
                <a:ext uri="{FF2B5EF4-FFF2-40B4-BE49-F238E27FC236}">
                  <a16:creationId xmlns:a16="http://schemas.microsoft.com/office/drawing/2014/main" id="{5CE71628-66A5-49AF-B90A-C629BB1DF916}"/>
                </a:ext>
              </a:extLst>
            </p:cNvPr>
            <p:cNvSpPr>
              <a:spLocks noChangeArrowheads="1"/>
            </p:cNvSpPr>
            <p:nvPr/>
          </p:nvSpPr>
          <p:spPr bwMode="auto">
            <a:xfrm rot="10800000" flipV="1">
              <a:off x="0" y="331035"/>
              <a:ext cx="9144001" cy="3397146"/>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56BE2EC1-E63E-4EC2-BDDF-2742A4F13AE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BE810645-4F92-4279-890F-62469955B8A3}"/>
              </a:ext>
            </a:extLst>
          </p:cNvPr>
          <p:cNvGrpSpPr/>
          <p:nvPr/>
        </p:nvGrpSpPr>
        <p:grpSpPr>
          <a:xfrm>
            <a:off x="2391691" y="843123"/>
            <a:ext cx="5370076" cy="396000"/>
            <a:chOff x="2391690" y="843123"/>
            <a:chExt cx="4108307" cy="396000"/>
          </a:xfrm>
        </p:grpSpPr>
        <p:grpSp>
          <p:nvGrpSpPr>
            <p:cNvPr id="45" name="组 12">
              <a:extLst>
                <a:ext uri="{FF2B5EF4-FFF2-40B4-BE49-F238E27FC236}">
                  <a16:creationId xmlns:a16="http://schemas.microsoft.com/office/drawing/2014/main" id="{68902A69-42D8-4C23-A6D4-755610830EB2}"/>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04B5E81F-1B72-4114-ABE2-827B76A240E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F81882EB-52BC-4468-9FB9-9F48B2DAD2F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92991CD3-DA47-4202-B02A-DE5EC35811A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DE4234D8-29BD-450D-8D46-E1D06D803729}"/>
                </a:ext>
              </a:extLst>
            </p:cNvPr>
            <p:cNvSpPr txBox="1"/>
            <p:nvPr/>
          </p:nvSpPr>
          <p:spPr>
            <a:xfrm>
              <a:off x="2533741" y="860430"/>
              <a:ext cx="3966256" cy="307775"/>
            </a:xfrm>
            <a:prstGeom prst="rect">
              <a:avLst/>
            </a:prstGeom>
            <a:noFill/>
          </p:spPr>
          <p:txBody>
            <a:bodyPr wrap="square" lIns="91438" tIns="45719" rIns="91438" bIns="45719" rtlCol="0">
              <a:spAutoFit/>
            </a:bodyPr>
            <a:lstStyle/>
            <a:p>
              <a:pPr algn="dist"/>
              <a:r>
                <a:rPr kumimoji="1" lang="en-US" altLang="zh-CN" sz="1400" dirty="0">
                  <a:solidFill>
                    <a:srgbClr val="FFFFFF"/>
                  </a:solidFill>
                  <a:latin typeface="微软雅黑"/>
                  <a:ea typeface="微软雅黑"/>
                  <a:cs typeface="微软雅黑"/>
                </a:rPr>
                <a:t>Code Snippets for Data Cleaning : Output</a:t>
              </a:r>
              <a:endParaRPr kumimoji="1" lang="zh-CN" altLang="en-US" sz="14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E25B6EA6-84FB-4D0B-9A83-46E762405403}"/>
              </a:ext>
            </a:extLst>
          </p:cNvPr>
          <p:cNvPicPr>
            <a:picLocks noChangeAspect="1"/>
          </p:cNvPicPr>
          <p:nvPr/>
        </p:nvPicPr>
        <p:blipFill>
          <a:blip r:embed="rId8"/>
          <a:stretch>
            <a:fillRect/>
          </a:stretch>
        </p:blipFill>
        <p:spPr>
          <a:xfrm>
            <a:off x="2466157" y="1820609"/>
            <a:ext cx="6444882" cy="2634381"/>
          </a:xfrm>
          <a:prstGeom prst="rect">
            <a:avLst/>
          </a:prstGeom>
        </p:spPr>
      </p:pic>
      <p:grpSp>
        <p:nvGrpSpPr>
          <p:cNvPr id="56" name="组 60">
            <a:extLst>
              <a:ext uri="{FF2B5EF4-FFF2-40B4-BE49-F238E27FC236}">
                <a16:creationId xmlns:a16="http://schemas.microsoft.com/office/drawing/2014/main" id="{5029DA3B-3D2B-4440-8A94-99613A334DFB}"/>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ECD417C2-2971-40A1-B2AD-5B881A0E168A}"/>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181DB61A-9C90-44F7-9C7C-11F962B7690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5CC44BCE-B533-4E9B-94AB-F458473E132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79940C5E-EDB5-4891-AD72-1CC3AD0ED1A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FD719615-6945-4B38-A93A-524E2FA12C2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668374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A1EA9616-717B-485B-B36D-33471A67700E}"/>
              </a:ext>
            </a:extLst>
          </p:cNvPr>
          <p:cNvGrpSpPr>
            <a:grpSpLocks/>
          </p:cNvGrpSpPr>
          <p:nvPr/>
        </p:nvGrpSpPr>
        <p:grpSpPr bwMode="auto">
          <a:xfrm>
            <a:off x="2268431" y="1444912"/>
            <a:ext cx="6675978" cy="3258369"/>
            <a:chOff x="0" y="0"/>
            <a:chExt cx="9144000" cy="3728183"/>
          </a:xfrm>
          <a:solidFill>
            <a:srgbClr val="0079FF">
              <a:alpha val="21000"/>
            </a:srgbClr>
          </a:solidFill>
        </p:grpSpPr>
        <p:sp>
          <p:nvSpPr>
            <p:cNvPr id="42" name="矩形 254">
              <a:extLst>
                <a:ext uri="{FF2B5EF4-FFF2-40B4-BE49-F238E27FC236}">
                  <a16:creationId xmlns:a16="http://schemas.microsoft.com/office/drawing/2014/main" id="{002074B8-AFAA-40AF-9C37-1EDB42CB1AAE}"/>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9821C327-ECA6-46CF-87AB-549F0DB8A7C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21592474-FAC0-4836-8D8F-2E4533218E94}"/>
              </a:ext>
            </a:extLst>
          </p:cNvPr>
          <p:cNvSpPr txBox="1">
            <a:spLocks noChangeArrowheads="1"/>
          </p:cNvSpPr>
          <p:nvPr/>
        </p:nvSpPr>
        <p:spPr bwMode="auto">
          <a:xfrm>
            <a:off x="2506045" y="1635123"/>
            <a:ext cx="6092043" cy="64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000" dirty="0"/>
              <a:t>Sorting the wages</a:t>
            </a:r>
            <a:r>
              <a:rPr lang="en-US" altLang="zh-CN" sz="800" dirty="0"/>
              <a:t>:</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C20C077B-08B8-4EC3-AD2F-038E699E8352}"/>
              </a:ext>
            </a:extLst>
          </p:cNvPr>
          <p:cNvGrpSpPr/>
          <p:nvPr/>
        </p:nvGrpSpPr>
        <p:grpSpPr>
          <a:xfrm>
            <a:off x="2391691" y="843123"/>
            <a:ext cx="4812329" cy="396000"/>
            <a:chOff x="2391690" y="843123"/>
            <a:chExt cx="4108307" cy="396000"/>
          </a:xfrm>
        </p:grpSpPr>
        <p:grpSp>
          <p:nvGrpSpPr>
            <p:cNvPr id="46" name="组 12">
              <a:extLst>
                <a:ext uri="{FF2B5EF4-FFF2-40B4-BE49-F238E27FC236}">
                  <a16:creationId xmlns:a16="http://schemas.microsoft.com/office/drawing/2014/main" id="{AE151436-4EF5-4E20-A646-03854091BD88}"/>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AA4C1AAF-1E9C-4A22-91E2-F8F29A0A08BD}"/>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6CFA486A-9EDC-4913-939D-A6AABDD8603F}"/>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69BE2177-B423-4ACD-BEA6-931021AAE2C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B46FE5A9-D9D6-4F94-835B-6A729DF4A1D5}"/>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6" name="Picture 3">
            <a:extLst>
              <a:ext uri="{FF2B5EF4-FFF2-40B4-BE49-F238E27FC236}">
                <a16:creationId xmlns:a16="http://schemas.microsoft.com/office/drawing/2014/main" id="{335D8CF9-F0C3-43DA-B979-5AFBB5E10F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0680" y="1968199"/>
            <a:ext cx="6349252" cy="2589585"/>
          </a:xfrm>
          <a:prstGeom prst="rect">
            <a:avLst/>
          </a:prstGeom>
        </p:spPr>
      </p:pic>
      <p:grpSp>
        <p:nvGrpSpPr>
          <p:cNvPr id="57" name="组 60">
            <a:extLst>
              <a:ext uri="{FF2B5EF4-FFF2-40B4-BE49-F238E27FC236}">
                <a16:creationId xmlns:a16="http://schemas.microsoft.com/office/drawing/2014/main" id="{AEBCC9D5-ACFC-4C38-BF19-DB2383ADF4DA}"/>
              </a:ext>
            </a:extLst>
          </p:cNvPr>
          <p:cNvGrpSpPr>
            <a:grpSpLocks noChangeAspect="1"/>
          </p:cNvGrpSpPr>
          <p:nvPr/>
        </p:nvGrpSpPr>
        <p:grpSpPr>
          <a:xfrm>
            <a:off x="1823743" y="1040648"/>
            <a:ext cx="360000" cy="139654"/>
            <a:chOff x="4041159" y="1376400"/>
            <a:chExt cx="612485" cy="237600"/>
          </a:xfrm>
        </p:grpSpPr>
        <p:sp>
          <p:nvSpPr>
            <p:cNvPr id="58" name="燕尾形 61">
              <a:extLst>
                <a:ext uri="{FF2B5EF4-FFF2-40B4-BE49-F238E27FC236}">
                  <a16:creationId xmlns:a16="http://schemas.microsoft.com/office/drawing/2014/main" id="{40ACC7C1-D3EB-4071-A278-C931549DD40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2">
              <a:extLst>
                <a:ext uri="{FF2B5EF4-FFF2-40B4-BE49-F238E27FC236}">
                  <a16:creationId xmlns:a16="http://schemas.microsoft.com/office/drawing/2014/main" id="{B6921DC0-3B84-4D81-9D04-A70E65D73073}"/>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3">
              <a:extLst>
                <a:ext uri="{FF2B5EF4-FFF2-40B4-BE49-F238E27FC236}">
                  <a16:creationId xmlns:a16="http://schemas.microsoft.com/office/drawing/2014/main" id="{A0254BC8-EDB0-4437-ABA7-82F7634867C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4">
              <a:extLst>
                <a:ext uri="{FF2B5EF4-FFF2-40B4-BE49-F238E27FC236}">
                  <a16:creationId xmlns:a16="http://schemas.microsoft.com/office/drawing/2014/main" id="{69786030-F483-4C97-BD18-3FFBF3EEE152}"/>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5">
              <a:extLst>
                <a:ext uri="{FF2B5EF4-FFF2-40B4-BE49-F238E27FC236}">
                  <a16:creationId xmlns:a16="http://schemas.microsoft.com/office/drawing/2014/main" id="{441C2E8E-F71F-4094-8D92-02F8581CFFA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229323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10E3AB19-A1AD-4AF9-91C6-C7212443151B}"/>
              </a:ext>
            </a:extLst>
          </p:cNvPr>
          <p:cNvCxnSpPr/>
          <p:nvPr/>
        </p:nvCxnSpPr>
        <p:spPr>
          <a:xfrm>
            <a:off x="2304729" y="321707"/>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166D4291-4D12-40B6-ADB0-5F9335E6A759}"/>
              </a:ext>
            </a:extLst>
          </p:cNvPr>
          <p:cNvGrpSpPr>
            <a:grpSpLocks/>
          </p:cNvGrpSpPr>
          <p:nvPr/>
        </p:nvGrpSpPr>
        <p:grpSpPr bwMode="auto">
          <a:xfrm>
            <a:off x="2352957" y="1226869"/>
            <a:ext cx="6675978" cy="3258369"/>
            <a:chOff x="0" y="0"/>
            <a:chExt cx="9144000" cy="3728183"/>
          </a:xfrm>
          <a:solidFill>
            <a:srgbClr val="0079FF">
              <a:alpha val="21000"/>
            </a:srgbClr>
          </a:solidFill>
        </p:grpSpPr>
        <p:sp>
          <p:nvSpPr>
            <p:cNvPr id="43" name="矩形 254">
              <a:extLst>
                <a:ext uri="{FF2B5EF4-FFF2-40B4-BE49-F238E27FC236}">
                  <a16:creationId xmlns:a16="http://schemas.microsoft.com/office/drawing/2014/main" id="{91DD8C05-54DC-4B59-BF2D-137D81C45BA3}"/>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68DB6386-CE67-4AA5-8642-029504051022}"/>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E2D75160-FCC4-48E5-BC09-9FBD8847152C}"/>
              </a:ext>
            </a:extLst>
          </p:cNvPr>
          <p:cNvSpPr txBox="1">
            <a:spLocks noChangeArrowheads="1"/>
          </p:cNvSpPr>
          <p:nvPr/>
        </p:nvSpPr>
        <p:spPr bwMode="auto">
          <a:xfrm>
            <a:off x="2590571" y="1417080"/>
            <a:ext cx="6092043" cy="76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2000" dirty="0"/>
              <a:t>Finding Null Values &amp; NAN(Not a Number)</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6" name="组 1">
            <a:extLst>
              <a:ext uri="{FF2B5EF4-FFF2-40B4-BE49-F238E27FC236}">
                <a16:creationId xmlns:a16="http://schemas.microsoft.com/office/drawing/2014/main" id="{1E51099A-86A2-4533-B754-46D80378A718}"/>
              </a:ext>
            </a:extLst>
          </p:cNvPr>
          <p:cNvGrpSpPr/>
          <p:nvPr/>
        </p:nvGrpSpPr>
        <p:grpSpPr>
          <a:xfrm>
            <a:off x="2476217" y="625080"/>
            <a:ext cx="4812329" cy="396000"/>
            <a:chOff x="2391690" y="843123"/>
            <a:chExt cx="4108307" cy="396000"/>
          </a:xfrm>
        </p:grpSpPr>
        <p:grpSp>
          <p:nvGrpSpPr>
            <p:cNvPr id="47" name="组 12">
              <a:extLst>
                <a:ext uri="{FF2B5EF4-FFF2-40B4-BE49-F238E27FC236}">
                  <a16:creationId xmlns:a16="http://schemas.microsoft.com/office/drawing/2014/main" id="{64861004-6609-4022-A13F-4D44F0E3109A}"/>
                </a:ext>
              </a:extLst>
            </p:cNvPr>
            <p:cNvGrpSpPr/>
            <p:nvPr/>
          </p:nvGrpSpPr>
          <p:grpSpPr>
            <a:xfrm>
              <a:off x="2391690" y="843123"/>
              <a:ext cx="4108307" cy="396000"/>
              <a:chOff x="4158851" y="1278024"/>
              <a:chExt cx="4108307" cy="396000"/>
            </a:xfrm>
          </p:grpSpPr>
          <p:sp>
            <p:nvSpPr>
              <p:cNvPr id="54" name="1标签">
                <a:extLst>
                  <a:ext uri="{FF2B5EF4-FFF2-40B4-BE49-F238E27FC236}">
                    <a16:creationId xmlns:a16="http://schemas.microsoft.com/office/drawing/2014/main" id="{46F82F1F-276C-4309-9C81-F79580F889D3}"/>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5" name="直接连接符 49">
                <a:extLst>
                  <a:ext uri="{FF2B5EF4-FFF2-40B4-BE49-F238E27FC236}">
                    <a16:creationId xmlns:a16="http://schemas.microsoft.com/office/drawing/2014/main" id="{87C585F8-E79D-472F-BB56-7EE69002490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0">
                <a:extLst>
                  <a:ext uri="{FF2B5EF4-FFF2-40B4-BE49-F238E27FC236}">
                    <a16:creationId xmlns:a16="http://schemas.microsoft.com/office/drawing/2014/main" id="{44A6CB58-B876-444A-B111-9B5CD1C6B266}"/>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3" name="文本框 36">
              <a:extLst>
                <a:ext uri="{FF2B5EF4-FFF2-40B4-BE49-F238E27FC236}">
                  <a16:creationId xmlns:a16="http://schemas.microsoft.com/office/drawing/2014/main" id="{9D316D4F-EDB3-4853-AE49-38F4C1BB68E2}"/>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7" name="Picture 4">
            <a:extLst>
              <a:ext uri="{FF2B5EF4-FFF2-40B4-BE49-F238E27FC236}">
                <a16:creationId xmlns:a16="http://schemas.microsoft.com/office/drawing/2014/main" id="{4786E078-17DF-4A40-AE74-7A72841947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2952" y="1778283"/>
            <a:ext cx="6368129" cy="2705662"/>
          </a:xfrm>
          <a:prstGeom prst="rect">
            <a:avLst/>
          </a:prstGeom>
        </p:spPr>
      </p:pic>
      <p:grpSp>
        <p:nvGrpSpPr>
          <p:cNvPr id="58" name="组 60">
            <a:extLst>
              <a:ext uri="{FF2B5EF4-FFF2-40B4-BE49-F238E27FC236}">
                <a16:creationId xmlns:a16="http://schemas.microsoft.com/office/drawing/2014/main" id="{DFB92C05-606F-428E-81F5-52150CF24D01}"/>
              </a:ext>
            </a:extLst>
          </p:cNvPr>
          <p:cNvGrpSpPr>
            <a:grpSpLocks noChangeAspect="1"/>
          </p:cNvGrpSpPr>
          <p:nvPr/>
        </p:nvGrpSpPr>
        <p:grpSpPr>
          <a:xfrm>
            <a:off x="1823743" y="1040648"/>
            <a:ext cx="360000" cy="139654"/>
            <a:chOff x="4041159" y="1376400"/>
            <a:chExt cx="612485" cy="237600"/>
          </a:xfrm>
        </p:grpSpPr>
        <p:sp>
          <p:nvSpPr>
            <p:cNvPr id="59" name="燕尾形 61">
              <a:extLst>
                <a:ext uri="{FF2B5EF4-FFF2-40B4-BE49-F238E27FC236}">
                  <a16:creationId xmlns:a16="http://schemas.microsoft.com/office/drawing/2014/main" id="{13C26F47-6D5E-4E98-B820-0BA072BBDB8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6A276AD4-DC14-423D-9F8B-6AE92E81BB91}"/>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A2B97840-2DBE-4B43-A6B1-0DD18E7750AA}"/>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BB61B419-3990-4255-B25B-F85D4A45265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37371B3D-2812-427D-BFE5-50AFA69DAFB4}"/>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5170851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8A6E7AAE-D404-4716-9BAD-345986C89D2B}"/>
              </a:ext>
            </a:extLst>
          </p:cNvPr>
          <p:cNvCxnSpPr/>
          <p:nvPr/>
        </p:nvCxnSpPr>
        <p:spPr>
          <a:xfrm>
            <a:off x="2280940" y="278042"/>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6D3BC334-6E2E-4ACE-84AC-A43FD60A6B0F}"/>
              </a:ext>
            </a:extLst>
          </p:cNvPr>
          <p:cNvGrpSpPr>
            <a:grpSpLocks/>
          </p:cNvGrpSpPr>
          <p:nvPr/>
        </p:nvGrpSpPr>
        <p:grpSpPr bwMode="auto">
          <a:xfrm>
            <a:off x="2329168" y="1183204"/>
            <a:ext cx="6675978" cy="3258369"/>
            <a:chOff x="0" y="0"/>
            <a:chExt cx="9144000" cy="3728183"/>
          </a:xfrm>
          <a:solidFill>
            <a:srgbClr val="0079FF">
              <a:alpha val="21000"/>
            </a:srgbClr>
          </a:solidFill>
        </p:grpSpPr>
        <p:sp>
          <p:nvSpPr>
            <p:cNvPr id="43" name="矩形 254">
              <a:extLst>
                <a:ext uri="{FF2B5EF4-FFF2-40B4-BE49-F238E27FC236}">
                  <a16:creationId xmlns:a16="http://schemas.microsoft.com/office/drawing/2014/main" id="{432D8410-FE14-4D3A-973E-6E8C78B0AD30}"/>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36B9C6DF-942E-4561-A403-9034F2F4D56A}"/>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92E7747A-C460-4D09-8A7B-33CD3AF3A8AF}"/>
              </a:ext>
            </a:extLst>
          </p:cNvPr>
          <p:cNvSpPr txBox="1">
            <a:spLocks noChangeArrowheads="1"/>
          </p:cNvSpPr>
          <p:nvPr/>
        </p:nvSpPr>
        <p:spPr bwMode="auto">
          <a:xfrm>
            <a:off x="2566782" y="1373415"/>
            <a:ext cx="6092043" cy="65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000" dirty="0"/>
              <a:t>Replacing the zero values with median values</a:t>
            </a:r>
          </a:p>
          <a:p>
            <a:pPr>
              <a:lnSpc>
                <a:spcPts val="1500"/>
              </a:lnSpc>
              <a:buClr>
                <a:srgbClr val="0070C0"/>
              </a:buClr>
            </a:pPr>
            <a:endParaRPr lang="en-US" altLang="zh-CN" sz="800" dirty="0"/>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6" name="组 1">
            <a:extLst>
              <a:ext uri="{FF2B5EF4-FFF2-40B4-BE49-F238E27FC236}">
                <a16:creationId xmlns:a16="http://schemas.microsoft.com/office/drawing/2014/main" id="{5F6CDFB7-E9CA-4B69-A0FE-DE30E18661BB}"/>
              </a:ext>
            </a:extLst>
          </p:cNvPr>
          <p:cNvGrpSpPr/>
          <p:nvPr/>
        </p:nvGrpSpPr>
        <p:grpSpPr>
          <a:xfrm>
            <a:off x="2452428" y="581415"/>
            <a:ext cx="4812329" cy="396000"/>
            <a:chOff x="2391690" y="843123"/>
            <a:chExt cx="4108307" cy="396000"/>
          </a:xfrm>
        </p:grpSpPr>
        <p:grpSp>
          <p:nvGrpSpPr>
            <p:cNvPr id="47" name="组 12">
              <a:extLst>
                <a:ext uri="{FF2B5EF4-FFF2-40B4-BE49-F238E27FC236}">
                  <a16:creationId xmlns:a16="http://schemas.microsoft.com/office/drawing/2014/main" id="{29C29E89-B226-4646-B017-9E539C35610B}"/>
                </a:ext>
              </a:extLst>
            </p:cNvPr>
            <p:cNvGrpSpPr/>
            <p:nvPr/>
          </p:nvGrpSpPr>
          <p:grpSpPr>
            <a:xfrm>
              <a:off x="2391690" y="843123"/>
              <a:ext cx="4108307" cy="396000"/>
              <a:chOff x="4158851" y="1278024"/>
              <a:chExt cx="4108307" cy="396000"/>
            </a:xfrm>
          </p:grpSpPr>
          <p:sp>
            <p:nvSpPr>
              <p:cNvPr id="54" name="1标签">
                <a:extLst>
                  <a:ext uri="{FF2B5EF4-FFF2-40B4-BE49-F238E27FC236}">
                    <a16:creationId xmlns:a16="http://schemas.microsoft.com/office/drawing/2014/main" id="{EC18CC93-D538-436B-A0B3-72725D08BFAF}"/>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5" name="直接连接符 49">
                <a:extLst>
                  <a:ext uri="{FF2B5EF4-FFF2-40B4-BE49-F238E27FC236}">
                    <a16:creationId xmlns:a16="http://schemas.microsoft.com/office/drawing/2014/main" id="{A41D0177-6A30-4E9B-9728-E2B5585B919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6" name="直接连接符 50">
                <a:extLst>
                  <a:ext uri="{FF2B5EF4-FFF2-40B4-BE49-F238E27FC236}">
                    <a16:creationId xmlns:a16="http://schemas.microsoft.com/office/drawing/2014/main" id="{884BCF2F-20B8-4C60-AD81-33B2A04D9F1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3" name="文本框 36">
              <a:extLst>
                <a:ext uri="{FF2B5EF4-FFF2-40B4-BE49-F238E27FC236}">
                  <a16:creationId xmlns:a16="http://schemas.microsoft.com/office/drawing/2014/main" id="{C583DEDA-D247-416F-82E6-979E141685DD}"/>
                </a:ext>
              </a:extLst>
            </p:cNvPr>
            <p:cNvSpPr txBox="1"/>
            <p:nvPr/>
          </p:nvSpPr>
          <p:spPr>
            <a:xfrm>
              <a:off x="2943988" y="860430"/>
              <a:ext cx="3556009" cy="307775"/>
            </a:xfrm>
            <a:prstGeom prst="rect">
              <a:avLst/>
            </a:prstGeom>
            <a:noFill/>
          </p:spPr>
          <p:txBody>
            <a:bodyPr wrap="square" lIns="91438" tIns="45719" rIns="91438" bIns="45719" rtlCol="0">
              <a:spAutoFit/>
            </a:bodyPr>
            <a:lstStyle/>
            <a:p>
              <a:pPr algn="dist"/>
              <a:r>
                <a:rPr lang="en-US" altLang="zh-CN" sz="1400" dirty="0">
                  <a:latin typeface="Comic Sans MS" panose="030F0702030302020204" pitchFamily="66" charset="0"/>
                </a:rPr>
                <a:t>Transformation &amp; Data Cleaning</a:t>
              </a:r>
              <a:endParaRPr kumimoji="1" lang="zh-CN" altLang="en-US" sz="1400" dirty="0">
                <a:solidFill>
                  <a:srgbClr val="FFFFFF"/>
                </a:solidFill>
                <a:latin typeface="微软雅黑"/>
                <a:ea typeface="微软雅黑"/>
                <a:cs typeface="微软雅黑"/>
              </a:endParaRPr>
            </a:p>
          </p:txBody>
        </p:sp>
      </p:grpSp>
      <p:pic>
        <p:nvPicPr>
          <p:cNvPr id="57" name="Picture 4">
            <a:extLst>
              <a:ext uri="{FF2B5EF4-FFF2-40B4-BE49-F238E27FC236}">
                <a16:creationId xmlns:a16="http://schemas.microsoft.com/office/drawing/2014/main" id="{EB66735A-C2F3-4F0A-8488-5700CA99C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7207" y="1687393"/>
            <a:ext cx="6559899" cy="2886874"/>
          </a:xfrm>
          <a:prstGeom prst="rect">
            <a:avLst/>
          </a:prstGeom>
        </p:spPr>
      </p:pic>
      <p:grpSp>
        <p:nvGrpSpPr>
          <p:cNvPr id="58" name="组 60">
            <a:extLst>
              <a:ext uri="{FF2B5EF4-FFF2-40B4-BE49-F238E27FC236}">
                <a16:creationId xmlns:a16="http://schemas.microsoft.com/office/drawing/2014/main" id="{93F367C3-EC7B-404B-8658-FB926A83C256}"/>
              </a:ext>
            </a:extLst>
          </p:cNvPr>
          <p:cNvGrpSpPr>
            <a:grpSpLocks noChangeAspect="1"/>
          </p:cNvGrpSpPr>
          <p:nvPr/>
        </p:nvGrpSpPr>
        <p:grpSpPr>
          <a:xfrm>
            <a:off x="1823743" y="1040648"/>
            <a:ext cx="360000" cy="139654"/>
            <a:chOff x="4041159" y="1376400"/>
            <a:chExt cx="612485" cy="237600"/>
          </a:xfrm>
        </p:grpSpPr>
        <p:sp>
          <p:nvSpPr>
            <p:cNvPr id="59" name="燕尾形 61">
              <a:extLst>
                <a:ext uri="{FF2B5EF4-FFF2-40B4-BE49-F238E27FC236}">
                  <a16:creationId xmlns:a16="http://schemas.microsoft.com/office/drawing/2014/main" id="{5270748B-F769-411D-ADF5-BDCCAD93048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F675A7AF-CAE8-4884-938A-77EE836F40DC}"/>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E94F18F1-05A8-4C27-835F-FD68C8EA35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50FFB2EF-B711-43CF-A66D-F50E5C25678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050DBDCC-951E-4919-AC28-BD7B4DCAC84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55621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3" name="直线连接符 169">
            <a:extLst>
              <a:ext uri="{FF2B5EF4-FFF2-40B4-BE49-F238E27FC236}">
                <a16:creationId xmlns:a16="http://schemas.microsoft.com/office/drawing/2014/main" id="{E16420D7-BDED-47B5-AEB9-6AAB19925736}"/>
              </a:ext>
            </a:extLst>
          </p:cNvPr>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4" name="Group 4">
            <a:extLst>
              <a:ext uri="{FF2B5EF4-FFF2-40B4-BE49-F238E27FC236}">
                <a16:creationId xmlns:a16="http://schemas.microsoft.com/office/drawing/2014/main" id="{7C8E875B-5C1C-48AF-9C78-92242F878B13}"/>
              </a:ext>
            </a:extLst>
          </p:cNvPr>
          <p:cNvGrpSpPr>
            <a:grpSpLocks/>
          </p:cNvGrpSpPr>
          <p:nvPr/>
        </p:nvGrpSpPr>
        <p:grpSpPr bwMode="auto">
          <a:xfrm>
            <a:off x="2391692" y="694243"/>
            <a:ext cx="6609434" cy="3755837"/>
            <a:chOff x="0" y="0"/>
            <a:chExt cx="9144000" cy="3728183"/>
          </a:xfrm>
          <a:solidFill>
            <a:srgbClr val="0079FF">
              <a:alpha val="21000"/>
            </a:srgbClr>
          </a:solidFill>
        </p:grpSpPr>
        <p:sp>
          <p:nvSpPr>
            <p:cNvPr id="45" name="矩形 254">
              <a:extLst>
                <a:ext uri="{FF2B5EF4-FFF2-40B4-BE49-F238E27FC236}">
                  <a16:creationId xmlns:a16="http://schemas.microsoft.com/office/drawing/2014/main" id="{7B872C32-16FF-4C7A-A83C-A1B2FB3970D7}"/>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6" name="直角三角形 6">
              <a:extLst>
                <a:ext uri="{FF2B5EF4-FFF2-40B4-BE49-F238E27FC236}">
                  <a16:creationId xmlns:a16="http://schemas.microsoft.com/office/drawing/2014/main" id="{D738650D-6F45-4BDE-9542-D334CE3384D1}"/>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7" name="Text Box 11">
            <a:extLst>
              <a:ext uri="{FF2B5EF4-FFF2-40B4-BE49-F238E27FC236}">
                <a16:creationId xmlns:a16="http://schemas.microsoft.com/office/drawing/2014/main" id="{4A75E15E-84B0-413C-9A19-061419949390}"/>
              </a:ext>
            </a:extLst>
          </p:cNvPr>
          <p:cNvSpPr txBox="1">
            <a:spLocks noChangeArrowheads="1"/>
          </p:cNvSpPr>
          <p:nvPr/>
        </p:nvSpPr>
        <p:spPr bwMode="auto">
          <a:xfrm>
            <a:off x="2953579" y="1089514"/>
            <a:ext cx="5599871" cy="8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CN" dirty="0"/>
              <a:t>After we clean up the dataset, we can start to choose the features of the model. we first investigate the high correlated value with target variable.</a:t>
            </a:r>
          </a:p>
          <a:p>
            <a:pPr algn="ct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ct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wage_corr_seq</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df.corr</a:t>
            </a:r>
            <a:r>
              <a:rPr lang="en-US" altLang="zh-CN" sz="800" dirty="0">
                <a:solidFill>
                  <a:srgbClr val="FFFFFF"/>
                </a:solidFill>
                <a:latin typeface="微软雅黑" panose="020B0503020204020204" pitchFamily="34" charset="-122"/>
                <a:ea typeface="微软雅黑" panose="020B0503020204020204" pitchFamily="34" charset="-122"/>
              </a:rPr>
              <a:t>()['Wage']).</a:t>
            </a:r>
            <a:r>
              <a:rPr lang="en-US" altLang="zh-CN" sz="800" dirty="0" err="1">
                <a:solidFill>
                  <a:srgbClr val="FFFFFF"/>
                </a:solidFill>
                <a:latin typeface="微软雅黑" panose="020B0503020204020204" pitchFamily="34" charset="-122"/>
                <a:ea typeface="微软雅黑" panose="020B0503020204020204" pitchFamily="34" charset="-122"/>
              </a:rPr>
              <a:t>sort_values</a:t>
            </a:r>
            <a:r>
              <a:rPr lang="en-US" altLang="zh-CN" sz="800" dirty="0">
                <a:solidFill>
                  <a:srgbClr val="FFFFFF"/>
                </a:solidFill>
                <a:latin typeface="微软雅黑" panose="020B0503020204020204" pitchFamily="34" charset="-122"/>
                <a:ea typeface="微软雅黑" panose="020B0503020204020204" pitchFamily="34" charset="-122"/>
              </a:rPr>
              <a:t>(ascending=False).drop('Wage')</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53" name="图片 52">
            <a:extLst>
              <a:ext uri="{FF2B5EF4-FFF2-40B4-BE49-F238E27FC236}">
                <a16:creationId xmlns:a16="http://schemas.microsoft.com/office/drawing/2014/main" id="{6B227A8E-BF1D-4CF0-9C6B-00C00F02D86D}"/>
              </a:ext>
            </a:extLst>
          </p:cNvPr>
          <p:cNvPicPr>
            <a:picLocks noChangeAspect="1"/>
          </p:cNvPicPr>
          <p:nvPr/>
        </p:nvPicPr>
        <p:blipFill>
          <a:blip r:embed="rId8"/>
          <a:stretch>
            <a:fillRect/>
          </a:stretch>
        </p:blipFill>
        <p:spPr>
          <a:xfrm>
            <a:off x="4652183" y="2005858"/>
            <a:ext cx="2257425" cy="2269300"/>
          </a:xfrm>
          <a:prstGeom prst="rect">
            <a:avLst/>
          </a:prstGeom>
        </p:spPr>
      </p:pic>
      <p:grpSp>
        <p:nvGrpSpPr>
          <p:cNvPr id="54" name="组 60">
            <a:extLst>
              <a:ext uri="{FF2B5EF4-FFF2-40B4-BE49-F238E27FC236}">
                <a16:creationId xmlns:a16="http://schemas.microsoft.com/office/drawing/2014/main" id="{425D60FD-B91C-43AC-9645-8AB123A46CE4}"/>
              </a:ext>
            </a:extLst>
          </p:cNvPr>
          <p:cNvGrpSpPr>
            <a:grpSpLocks noChangeAspect="1"/>
          </p:cNvGrpSpPr>
          <p:nvPr/>
        </p:nvGrpSpPr>
        <p:grpSpPr>
          <a:xfrm>
            <a:off x="1823743" y="1040648"/>
            <a:ext cx="360000" cy="139654"/>
            <a:chOff x="4041159" y="1376400"/>
            <a:chExt cx="612485" cy="237600"/>
          </a:xfrm>
        </p:grpSpPr>
        <p:sp>
          <p:nvSpPr>
            <p:cNvPr id="55" name="燕尾形 61">
              <a:extLst>
                <a:ext uri="{FF2B5EF4-FFF2-40B4-BE49-F238E27FC236}">
                  <a16:creationId xmlns:a16="http://schemas.microsoft.com/office/drawing/2014/main" id="{53D5F987-60CD-4A1C-B923-883D24A5D62C}"/>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2">
              <a:extLst>
                <a:ext uri="{FF2B5EF4-FFF2-40B4-BE49-F238E27FC236}">
                  <a16:creationId xmlns:a16="http://schemas.microsoft.com/office/drawing/2014/main" id="{5D42909E-7DDD-4EE4-9015-C0474FD6545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3">
              <a:extLst>
                <a:ext uri="{FF2B5EF4-FFF2-40B4-BE49-F238E27FC236}">
                  <a16:creationId xmlns:a16="http://schemas.microsoft.com/office/drawing/2014/main" id="{F8357369-31DC-4FAB-B5A9-BEDDF608DBE6}"/>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4">
              <a:extLst>
                <a:ext uri="{FF2B5EF4-FFF2-40B4-BE49-F238E27FC236}">
                  <a16:creationId xmlns:a16="http://schemas.microsoft.com/office/drawing/2014/main" id="{E06E0477-AB65-441D-B687-8D574066677F}"/>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5">
              <a:extLst>
                <a:ext uri="{FF2B5EF4-FFF2-40B4-BE49-F238E27FC236}">
                  <a16:creationId xmlns:a16="http://schemas.microsoft.com/office/drawing/2014/main" id="{FE39352B-5479-457C-9C63-5DB8CA1ED304}"/>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356173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randombar(horizontal)">
                                      <p:cBhvr>
                                        <p:cTn id="11" dur="500"/>
                                        <p:tgtEl>
                                          <p:spTgt spid="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cxnSp>
        <p:nvCxnSpPr>
          <p:cNvPr id="41" name="直线连接符 169">
            <a:extLst>
              <a:ext uri="{FF2B5EF4-FFF2-40B4-BE49-F238E27FC236}">
                <a16:creationId xmlns:a16="http://schemas.microsoft.com/office/drawing/2014/main" id="{77C54A47-CE3B-4720-AD8E-5ADAEECDB51D}"/>
              </a:ext>
            </a:extLst>
          </p:cNvPr>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B89D8D03-9C12-4546-AFF6-1905D6E2703B}"/>
              </a:ext>
            </a:extLst>
          </p:cNvPr>
          <p:cNvGrpSpPr>
            <a:grpSpLocks/>
          </p:cNvGrpSpPr>
          <p:nvPr/>
        </p:nvGrpSpPr>
        <p:grpSpPr bwMode="auto">
          <a:xfrm>
            <a:off x="2391692" y="694243"/>
            <a:ext cx="6609434" cy="3755837"/>
            <a:chOff x="0" y="0"/>
            <a:chExt cx="9144000" cy="3728183"/>
          </a:xfrm>
          <a:solidFill>
            <a:srgbClr val="0079FF">
              <a:alpha val="21000"/>
            </a:srgbClr>
          </a:solidFill>
        </p:grpSpPr>
        <p:sp>
          <p:nvSpPr>
            <p:cNvPr id="43" name="矩形 254">
              <a:extLst>
                <a:ext uri="{FF2B5EF4-FFF2-40B4-BE49-F238E27FC236}">
                  <a16:creationId xmlns:a16="http://schemas.microsoft.com/office/drawing/2014/main" id="{08A1C69F-DE62-4BD2-AAB7-68A2C0FCCE89}"/>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4" name="直角三角形 6">
              <a:extLst>
                <a:ext uri="{FF2B5EF4-FFF2-40B4-BE49-F238E27FC236}">
                  <a16:creationId xmlns:a16="http://schemas.microsoft.com/office/drawing/2014/main" id="{954DD2CD-AED3-41BA-A237-60BA69D3563F}"/>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grpSp>
      <p:sp>
        <p:nvSpPr>
          <p:cNvPr id="45" name="Text Box 11">
            <a:extLst>
              <a:ext uri="{FF2B5EF4-FFF2-40B4-BE49-F238E27FC236}">
                <a16:creationId xmlns:a16="http://schemas.microsoft.com/office/drawing/2014/main" id="{A2FC846B-AEA7-42B4-9021-890A40A538CA}"/>
              </a:ext>
            </a:extLst>
          </p:cNvPr>
          <p:cNvSpPr txBox="1">
            <a:spLocks noChangeArrowheads="1"/>
          </p:cNvSpPr>
          <p:nvPr/>
        </p:nvSpPr>
        <p:spPr bwMode="auto">
          <a:xfrm>
            <a:off x="5201818" y="990391"/>
            <a:ext cx="3799308" cy="31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fig, axes = </a:t>
            </a:r>
            <a:r>
              <a:rPr lang="en-US" altLang="zh-CN" sz="800" dirty="0" err="1">
                <a:solidFill>
                  <a:srgbClr val="FFFFFF"/>
                </a:solidFill>
                <a:latin typeface="微软雅黑" panose="020B0503020204020204" pitchFamily="34" charset="-122"/>
                <a:ea typeface="微软雅黑" panose="020B0503020204020204" pitchFamily="34" charset="-122"/>
              </a:rPr>
              <a:t>plt.subplots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nrows</a:t>
            </a:r>
            <a:r>
              <a:rPr lang="en-US" altLang="zh-CN" sz="800" dirty="0">
                <a:solidFill>
                  <a:srgbClr val="FFFFFF"/>
                </a:solidFill>
                <a:latin typeface="微软雅黑" panose="020B0503020204020204" pitchFamily="34" charset="-122"/>
                <a:ea typeface="微软雅黑" panose="020B0503020204020204" pitchFamily="34" charset="-122"/>
              </a:rPr>
              <a:t>=9, </a:t>
            </a:r>
            <a:r>
              <a:rPr lang="en-US" altLang="zh-CN" sz="800" dirty="0" err="1">
                <a:solidFill>
                  <a:srgbClr val="FFFFFF"/>
                </a:solidFill>
                <a:latin typeface="微软雅黑" panose="020B0503020204020204" pitchFamily="34" charset="-122"/>
                <a:ea typeface="微软雅黑" panose="020B0503020204020204" pitchFamily="34" charset="-122"/>
              </a:rPr>
              <a:t>ncols</a:t>
            </a:r>
            <a:r>
              <a:rPr lang="en-US" altLang="zh-CN" sz="800" dirty="0">
                <a:solidFill>
                  <a:srgbClr val="FFFFFF"/>
                </a:solidFill>
                <a:latin typeface="微软雅黑" panose="020B0503020204020204" pitchFamily="34" charset="-122"/>
                <a:ea typeface="微软雅黑" panose="020B0503020204020204" pitchFamily="34" charset="-122"/>
              </a:rPr>
              <a:t>=8, </a:t>
            </a:r>
            <a:r>
              <a:rPr lang="en-US" altLang="zh-CN" sz="800" dirty="0" err="1">
                <a:solidFill>
                  <a:srgbClr val="FFFFFF"/>
                </a:solidFill>
                <a:latin typeface="微软雅黑" panose="020B0503020204020204" pitchFamily="34" charset="-122"/>
                <a:ea typeface="微软雅黑" panose="020B0503020204020204" pitchFamily="34" charset="-122"/>
              </a:rPr>
              <a:t>figsize</a:t>
            </a:r>
            <a:r>
              <a:rPr lang="en-US" altLang="zh-CN" sz="800" dirty="0">
                <a:solidFill>
                  <a:srgbClr val="FFFFFF"/>
                </a:solidFill>
                <a:latin typeface="微软雅黑" panose="020B0503020204020204" pitchFamily="34" charset="-122"/>
                <a:ea typeface="微软雅黑" panose="020B0503020204020204" pitchFamily="34" charset="-122"/>
              </a:rPr>
              <a:t>=(10,10))</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plt.subplots_adjust</a:t>
            </a:r>
            <a:r>
              <a:rPr lang="en-US" altLang="zh-CN" sz="800" dirty="0">
                <a:solidFill>
                  <a:srgbClr val="FFFFFF"/>
                </a:solidFill>
                <a:latin typeface="微软雅黑" panose="020B0503020204020204" pitchFamily="34" charset="-122"/>
                <a:ea typeface="微软雅黑" panose="020B0503020204020204" pitchFamily="34" charset="-122"/>
              </a:rPr>
              <a:t>(left = -0.5, bottom=-0.5, </a:t>
            </a:r>
            <a:r>
              <a:rPr lang="en-US" altLang="zh-CN" sz="800" dirty="0" err="1">
                <a:solidFill>
                  <a:srgbClr val="FFFFFF"/>
                </a:solidFill>
                <a:latin typeface="微软雅黑" panose="020B0503020204020204" pitchFamily="34" charset="-122"/>
                <a:ea typeface="微软雅黑" panose="020B0503020204020204" pitchFamily="34" charset="-122"/>
              </a:rPr>
              <a:t>hspace</a:t>
            </a:r>
            <a:r>
              <a:rPr lang="en-US" altLang="zh-CN" sz="800" dirty="0">
                <a:solidFill>
                  <a:srgbClr val="FFFFFF"/>
                </a:solidFill>
                <a:latin typeface="微软雅黑" panose="020B0503020204020204" pitchFamily="34" charset="-122"/>
                <a:ea typeface="微软雅黑" panose="020B0503020204020204" pitchFamily="34" charset="-122"/>
              </a:rPr>
              <a:t>=1.0, </a:t>
            </a:r>
            <a:r>
              <a:rPr lang="en-US" altLang="zh-CN" sz="800" dirty="0" err="1">
                <a:solidFill>
                  <a:srgbClr val="FFFFFF"/>
                </a:solidFill>
                <a:latin typeface="微软雅黑" panose="020B0503020204020204" pitchFamily="34" charset="-122"/>
                <a:ea typeface="微软雅黑" panose="020B0503020204020204" pitchFamily="34" charset="-122"/>
              </a:rPr>
              <a:t>wspace</a:t>
            </a:r>
            <a:r>
              <a:rPr lang="en-US" altLang="zh-CN" sz="800" dirty="0">
                <a:solidFill>
                  <a:srgbClr val="FFFFFF"/>
                </a:solidFill>
                <a:latin typeface="微软雅黑" panose="020B0503020204020204" pitchFamily="34" charset="-122"/>
                <a:ea typeface="微软雅黑" panose="020B0503020204020204" pitchFamily="34" charset="-122"/>
              </a:rPr>
              <a:t>=1.0)</a:t>
            </a:r>
          </a:p>
          <a:p>
            <a:pP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pd.Series</a:t>
            </a:r>
            <a:r>
              <a:rPr lang="en-US" altLang="zh-CN" sz="800" dirty="0">
                <a:solidFill>
                  <a:srgbClr val="FFFFFF"/>
                </a:solidFill>
                <a:latin typeface="微软雅黑" panose="020B0503020204020204" pitchFamily="34" charset="-122"/>
                <a:ea typeface="微软雅黑" panose="020B0503020204020204" pitchFamily="34" charset="-122"/>
              </a:rPr>
              <a:t>()</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col in </a:t>
            </a:r>
            <a:r>
              <a:rPr lang="en-US" altLang="zh-CN" sz="800" dirty="0" err="1">
                <a:solidFill>
                  <a:srgbClr val="FFFFFF"/>
                </a:solidFill>
                <a:latin typeface="微软雅黑" panose="020B0503020204020204" pitchFamily="34" charset="-122"/>
                <a:ea typeface="微软雅黑" panose="020B0503020204020204" pitchFamily="34" charset="-122"/>
              </a:rPr>
              <a:t>df.columns.values</a:t>
            </a:r>
            <a:r>
              <a:rPr lang="en-US" altLang="zh-CN" sz="800" dirty="0">
                <a:solidFill>
                  <a:srgbClr val="FFFFFF"/>
                </a:solidFill>
                <a:latin typeface="微软雅黑" panose="020B0503020204020204" pitchFamily="34" charset="-122"/>
                <a:ea typeface="微软雅黑" panose="020B0503020204020204" pitchFamily="34" charset="-122"/>
              </a:rPr>
              <a:t>[1:]:</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if ((col!='Wage') &amp; (col!='Name')):</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[col] = df['Wage'].</a:t>
            </a:r>
            <a:r>
              <a:rPr lang="en-US" altLang="zh-CN" sz="800" dirty="0" err="1">
                <a:solidFill>
                  <a:srgbClr val="FFFFFF"/>
                </a:solidFill>
                <a:latin typeface="微软雅黑" panose="020B0503020204020204" pitchFamily="34" charset="-122"/>
                <a:ea typeface="微软雅黑" panose="020B0503020204020204" pitchFamily="34" charset="-122"/>
              </a:rPr>
              <a:t>corr</a:t>
            </a:r>
            <a:r>
              <a:rPr lang="en-US" altLang="zh-CN" sz="800" dirty="0">
                <a:solidFill>
                  <a:srgbClr val="FFFFFF"/>
                </a:solidFill>
                <a:latin typeface="微软雅黑" panose="020B0503020204020204" pitchFamily="34" charset="-122"/>
                <a:ea typeface="微软雅黑" panose="020B0503020204020204" pitchFamily="34" charset="-122"/>
              </a:rPr>
              <a:t>(df[col])</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abs_corr_to_wage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corr_to_wage.abs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sort_values</a:t>
            </a:r>
            <a:r>
              <a:rPr lang="en-US" altLang="zh-CN" sz="800" dirty="0">
                <a:solidFill>
                  <a:srgbClr val="FFFFFF"/>
                </a:solidFill>
                <a:latin typeface="微软雅黑" panose="020B0503020204020204" pitchFamily="34" charset="-122"/>
                <a:ea typeface="微软雅黑" panose="020B0503020204020204" pitchFamily="34" charset="-122"/>
              </a:rPr>
              <a:t>(ascending=False)</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corr_to_wage</a:t>
            </a:r>
            <a:r>
              <a:rPr lang="en-US" altLang="zh-CN" sz="800" dirty="0">
                <a:solidFill>
                  <a:srgbClr val="FFFFFF"/>
                </a:solidFill>
                <a:latin typeface="微软雅黑" panose="020B0503020204020204" pitchFamily="34" charset="-122"/>
                <a:ea typeface="微软雅黑" panose="020B0503020204020204" pitchFamily="34" charset="-122"/>
              </a:rPr>
              <a:t> = </a:t>
            </a:r>
            <a:r>
              <a:rPr lang="en-US" altLang="zh-CN" sz="800" dirty="0" err="1">
                <a:solidFill>
                  <a:srgbClr val="FFFFFF"/>
                </a:solidFill>
                <a:latin typeface="微软雅黑" panose="020B0503020204020204" pitchFamily="34" charset="-122"/>
                <a:ea typeface="微软雅黑" panose="020B0503020204020204" pitchFamily="34" charset="-122"/>
              </a:rPr>
              <a:t>corr_to_wage.loc</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abs_corr_to_wage.index</a:t>
            </a:r>
            <a:r>
              <a:rPr lang="en-US" altLang="zh-CN" sz="800" dirty="0">
                <a:solidFill>
                  <a:srgbClr val="FFFFFF"/>
                </a:solidFill>
                <a:latin typeface="微软雅黑" panose="020B0503020204020204" pitchFamily="34" charset="-122"/>
                <a:ea typeface="微软雅黑" panose="020B0503020204020204" pitchFamily="34" charset="-122"/>
              </a:rPr>
              <a:t>]</a:t>
            </a:r>
          </a:p>
          <a:p>
            <a:pPr>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in range(9):</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for j in range(8):</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sns.regplot</a:t>
            </a:r>
            <a:r>
              <a:rPr lang="en-US" altLang="zh-CN" sz="800" dirty="0">
                <a:solidFill>
                  <a:srgbClr val="FFFFFF"/>
                </a:solidFill>
                <a:latin typeface="微软雅黑" panose="020B0503020204020204" pitchFamily="34" charset="-122"/>
                <a:ea typeface="微软雅黑" panose="020B0503020204020204" pitchFamily="34" charset="-122"/>
              </a:rPr>
              <a:t>(x=</a:t>
            </a:r>
            <a:r>
              <a:rPr lang="en-US" altLang="zh-CN" sz="800" dirty="0" err="1">
                <a:solidFill>
                  <a:srgbClr val="FFFFFF"/>
                </a:solidFill>
                <a:latin typeface="微软雅黑" panose="020B0503020204020204" pitchFamily="34" charset="-122"/>
                <a:ea typeface="微软雅黑" panose="020B0503020204020204" pitchFamily="34" charset="-122"/>
              </a:rPr>
              <a:t>corr_to_wage.index.values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*8+j], y='Wage', data=df,</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ax=axes[</a:t>
            </a:r>
            <a:r>
              <a:rPr lang="en-US" altLang="zh-CN" sz="800" dirty="0" err="1">
                <a:solidFill>
                  <a:srgbClr val="FFFFFF"/>
                </a:solidFill>
                <a:latin typeface="微软雅黑" panose="020B0503020204020204" pitchFamily="34" charset="-122"/>
                <a:ea typeface="微软雅黑" panose="020B0503020204020204" pitchFamily="34" charset="-122"/>
              </a:rPr>
              <a:t>i,j</a:t>
            </a:r>
            <a:r>
              <a:rPr lang="en-US" altLang="zh-CN" sz="800" dirty="0">
                <a:solidFill>
                  <a:srgbClr val="FFFFFF"/>
                </a:solidFill>
                <a:latin typeface="微软雅黑" panose="020B0503020204020204" pitchFamily="34" charset="-122"/>
                <a:ea typeface="微软雅黑" panose="020B0503020204020204" pitchFamily="34" charset="-122"/>
              </a:rPr>
              <a:t>], </a:t>
            </a:r>
            <a:r>
              <a:rPr lang="en-US" altLang="zh-CN" sz="800" dirty="0" err="1">
                <a:solidFill>
                  <a:srgbClr val="FFFFFF"/>
                </a:solidFill>
                <a:latin typeface="微软雅黑" panose="020B0503020204020204" pitchFamily="34" charset="-122"/>
                <a:ea typeface="微软雅黑" panose="020B0503020204020204" pitchFamily="34" charset="-122"/>
              </a:rPr>
              <a:t>fit_reg</a:t>
            </a:r>
            <a:r>
              <a:rPr lang="en-US" altLang="zh-CN" sz="800" dirty="0">
                <a:solidFill>
                  <a:srgbClr val="FFFFFF"/>
                </a:solidFill>
                <a:latin typeface="微软雅黑" panose="020B0503020204020204" pitchFamily="34" charset="-122"/>
                <a:ea typeface="微软雅黑" panose="020B0503020204020204" pitchFamily="34" charset="-122"/>
              </a:rPr>
              <a:t>=False, marker='.')</a:t>
            </a:r>
          </a:p>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axes[1,2].</a:t>
            </a:r>
            <a:r>
              <a:rPr lang="en-US" altLang="zh-CN" sz="800" dirty="0" err="1">
                <a:solidFill>
                  <a:srgbClr val="FFFFFF"/>
                </a:solidFill>
                <a:latin typeface="微软雅黑" panose="020B0503020204020204" pitchFamily="34" charset="-122"/>
                <a:ea typeface="微软雅黑" panose="020B0503020204020204" pitchFamily="34" charset="-122"/>
              </a:rPr>
              <a:t>set_xlim</a:t>
            </a:r>
            <a:r>
              <a:rPr lang="en-US" altLang="zh-CN" sz="800" dirty="0">
                <a:solidFill>
                  <a:srgbClr val="FFFFFF"/>
                </a:solidFill>
                <a:latin typeface="微软雅黑" panose="020B0503020204020204" pitchFamily="34" charset="-122"/>
                <a:ea typeface="微软雅黑" panose="020B0503020204020204" pitchFamily="34" charset="-122"/>
              </a:rPr>
              <a:t>(0,102)</a:t>
            </a:r>
          </a:p>
          <a:p>
            <a:pPr>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plt.show</a:t>
            </a:r>
            <a:r>
              <a:rPr lang="en-US" altLang="zh-CN" sz="800" dirty="0">
                <a:solidFill>
                  <a:srgbClr val="FFFFFF"/>
                </a:solidFill>
                <a:latin typeface="微软雅黑" panose="020B0503020204020204" pitchFamily="34" charset="-122"/>
                <a:ea typeface="微软雅黑" panose="020B0503020204020204" pitchFamily="34" charset="-122"/>
              </a:rPr>
              <a:t>()</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50C13FDC-C479-421B-999C-324D7AFC8C3B}"/>
              </a:ext>
            </a:extLst>
          </p:cNvPr>
          <p:cNvPicPr>
            <a:picLocks noChangeAspect="1"/>
          </p:cNvPicPr>
          <p:nvPr/>
        </p:nvPicPr>
        <p:blipFill>
          <a:blip r:embed="rId8"/>
          <a:stretch>
            <a:fillRect/>
          </a:stretch>
        </p:blipFill>
        <p:spPr>
          <a:xfrm>
            <a:off x="2570633" y="1120014"/>
            <a:ext cx="2463790" cy="1451736"/>
          </a:xfrm>
          <a:prstGeom prst="rect">
            <a:avLst/>
          </a:prstGeom>
        </p:spPr>
      </p:pic>
      <p:pic>
        <p:nvPicPr>
          <p:cNvPr id="47" name="图片 46">
            <a:extLst>
              <a:ext uri="{FF2B5EF4-FFF2-40B4-BE49-F238E27FC236}">
                <a16:creationId xmlns:a16="http://schemas.microsoft.com/office/drawing/2014/main" id="{7EAAA1C8-AF3A-42CA-AF69-345120DCEDC5}"/>
              </a:ext>
            </a:extLst>
          </p:cNvPr>
          <p:cNvPicPr>
            <a:picLocks noChangeAspect="1"/>
          </p:cNvPicPr>
          <p:nvPr/>
        </p:nvPicPr>
        <p:blipFill>
          <a:blip r:embed="rId9"/>
          <a:stretch>
            <a:fillRect/>
          </a:stretch>
        </p:blipFill>
        <p:spPr>
          <a:xfrm>
            <a:off x="2557354" y="2690112"/>
            <a:ext cx="2477069" cy="614460"/>
          </a:xfrm>
          <a:prstGeom prst="rect">
            <a:avLst/>
          </a:prstGeom>
        </p:spPr>
      </p:pic>
      <p:pic>
        <p:nvPicPr>
          <p:cNvPr id="53" name="图片 52">
            <a:extLst>
              <a:ext uri="{FF2B5EF4-FFF2-40B4-BE49-F238E27FC236}">
                <a16:creationId xmlns:a16="http://schemas.microsoft.com/office/drawing/2014/main" id="{FCDEE67C-A418-4CD9-A64B-DBBFA65B02A4}"/>
              </a:ext>
            </a:extLst>
          </p:cNvPr>
          <p:cNvPicPr>
            <a:picLocks noChangeAspect="1"/>
          </p:cNvPicPr>
          <p:nvPr/>
        </p:nvPicPr>
        <p:blipFill>
          <a:blip r:embed="rId10"/>
          <a:stretch>
            <a:fillRect/>
          </a:stretch>
        </p:blipFill>
        <p:spPr>
          <a:xfrm>
            <a:off x="2554348" y="3411594"/>
            <a:ext cx="2480076" cy="693244"/>
          </a:xfrm>
          <a:prstGeom prst="rect">
            <a:avLst/>
          </a:prstGeom>
        </p:spPr>
      </p:pic>
      <p:grpSp>
        <p:nvGrpSpPr>
          <p:cNvPr id="54" name="组 60">
            <a:extLst>
              <a:ext uri="{FF2B5EF4-FFF2-40B4-BE49-F238E27FC236}">
                <a16:creationId xmlns:a16="http://schemas.microsoft.com/office/drawing/2014/main" id="{97B26924-5494-414E-9B39-F37EE27FC5FA}"/>
              </a:ext>
            </a:extLst>
          </p:cNvPr>
          <p:cNvGrpSpPr>
            <a:grpSpLocks noChangeAspect="1"/>
          </p:cNvGrpSpPr>
          <p:nvPr/>
        </p:nvGrpSpPr>
        <p:grpSpPr>
          <a:xfrm>
            <a:off x="1823743" y="1040648"/>
            <a:ext cx="360000" cy="139654"/>
            <a:chOff x="4041159" y="1376400"/>
            <a:chExt cx="612485" cy="237600"/>
          </a:xfrm>
        </p:grpSpPr>
        <p:sp>
          <p:nvSpPr>
            <p:cNvPr id="55" name="燕尾形 61">
              <a:extLst>
                <a:ext uri="{FF2B5EF4-FFF2-40B4-BE49-F238E27FC236}">
                  <a16:creationId xmlns:a16="http://schemas.microsoft.com/office/drawing/2014/main" id="{553986EF-0D55-4B6E-92FB-9AC40A5E32CD}"/>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2">
              <a:extLst>
                <a:ext uri="{FF2B5EF4-FFF2-40B4-BE49-F238E27FC236}">
                  <a16:creationId xmlns:a16="http://schemas.microsoft.com/office/drawing/2014/main" id="{3EAADB5F-2A2B-4457-9FFF-AF1790578B3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3">
              <a:extLst>
                <a:ext uri="{FF2B5EF4-FFF2-40B4-BE49-F238E27FC236}">
                  <a16:creationId xmlns:a16="http://schemas.microsoft.com/office/drawing/2014/main" id="{97E13E44-B6A9-441B-B43E-97272235382E}"/>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4">
              <a:extLst>
                <a:ext uri="{FF2B5EF4-FFF2-40B4-BE49-F238E27FC236}">
                  <a16:creationId xmlns:a16="http://schemas.microsoft.com/office/drawing/2014/main" id="{3A7EAD1A-25C0-44FF-B015-2879202C63A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5">
              <a:extLst>
                <a:ext uri="{FF2B5EF4-FFF2-40B4-BE49-F238E27FC236}">
                  <a16:creationId xmlns:a16="http://schemas.microsoft.com/office/drawing/2014/main" id="{610BA890-A2F3-4FFC-8ADD-A3CCF85DA5B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0045007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par>
                                <p:cTn id="12" presetID="14" presetClass="entr" presetSubtype="1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randombar(horizontal)">
                                      <p:cBhvr>
                                        <p:cTn id="14" dur="500"/>
                                        <p:tgtEl>
                                          <p:spTgt spid="46"/>
                                        </p:tgtEl>
                                      </p:cBhvr>
                                    </p:animEffect>
                                  </p:childTnLst>
                                </p:cTn>
                              </p:par>
                              <p:par>
                                <p:cTn id="15" presetID="14" presetClass="entr" presetSubtype="1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randombar(horizontal)">
                                      <p:cBhvr>
                                        <p:cTn id="17" dur="500"/>
                                        <p:tgtEl>
                                          <p:spTgt spid="47"/>
                                        </p:tgtEl>
                                      </p:cBhvr>
                                    </p:animEffect>
                                  </p:childTnLst>
                                </p:cTn>
                              </p:par>
                              <p:par>
                                <p:cTn id="18" presetID="14" presetClass="entr" presetSubtype="1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randombar(horizontal)">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805" y="382762"/>
            <a:ext cx="9153805" cy="1348374"/>
            <a:chOff x="-9805" y="1"/>
            <a:chExt cx="9153805" cy="1348374"/>
          </a:xfrm>
        </p:grpSpPr>
        <p:sp>
          <p:nvSpPr>
            <p:cNvPr id="12"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1"/>
            <p:cNvGrpSpPr/>
            <p:nvPr/>
          </p:nvGrpSpPr>
          <p:grpSpPr>
            <a:xfrm>
              <a:off x="132946" y="1044732"/>
              <a:ext cx="9001249" cy="303643"/>
              <a:chOff x="2179320" y="1546860"/>
              <a:chExt cx="7906097" cy="266700"/>
            </a:xfrm>
          </p:grpSpPr>
          <p:cxnSp>
            <p:nvCxnSpPr>
              <p:cNvPr id="14"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7"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8"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9"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0" name="组合 9"/>
          <p:cNvGrpSpPr/>
          <p:nvPr/>
        </p:nvGrpSpPr>
        <p:grpSpPr>
          <a:xfrm>
            <a:off x="-9804" y="3690165"/>
            <a:ext cx="9153804" cy="1453335"/>
            <a:chOff x="-9804" y="3690165"/>
            <a:chExt cx="9153804" cy="1453335"/>
          </a:xfrm>
        </p:grpSpPr>
        <p:grpSp>
          <p:nvGrpSpPr>
            <p:cNvPr id="70" name="组合 8"/>
            <p:cNvGrpSpPr/>
            <p:nvPr/>
          </p:nvGrpSpPr>
          <p:grpSpPr>
            <a:xfrm rot="10800000">
              <a:off x="-9804" y="3690165"/>
              <a:ext cx="9143998" cy="503179"/>
              <a:chOff x="1878678" y="525781"/>
              <a:chExt cx="8031478" cy="441959"/>
            </a:xfrm>
          </p:grpSpPr>
          <p:sp>
            <p:nvSpPr>
              <p:cNvPr id="7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11"/>
              <p:cNvGrpSpPr/>
              <p:nvPr/>
            </p:nvGrpSpPr>
            <p:grpSpPr>
              <a:xfrm>
                <a:off x="2004060" y="701040"/>
                <a:ext cx="7906096" cy="266700"/>
                <a:chOff x="2179320" y="1546860"/>
                <a:chExt cx="7906096" cy="266700"/>
              </a:xfrm>
            </p:grpSpPr>
            <p:cxnSp>
              <p:nvCxnSpPr>
                <p:cNvPr id="7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7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7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81" name="矩形 80"/>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 name="Rags To Ring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72600" y="5143500"/>
            <a:ext cx="609600" cy="609600"/>
          </a:xfrm>
          <a:prstGeom prst="rect">
            <a:avLst/>
          </a:prstGeom>
        </p:spPr>
      </p:pic>
      <p:sp>
        <p:nvSpPr>
          <p:cNvPr id="42" name="矩形 41">
            <a:extLst>
              <a:ext uri="{FF2B5EF4-FFF2-40B4-BE49-F238E27FC236}">
                <a16:creationId xmlns:a16="http://schemas.microsoft.com/office/drawing/2014/main" id="{0C46B54C-9718-EE4B-B122-A0862311BDCE}"/>
              </a:ext>
            </a:extLst>
          </p:cNvPr>
          <p:cNvSpPr>
            <a:spLocks noChangeArrowheads="1"/>
          </p:cNvSpPr>
          <p:nvPr/>
        </p:nvSpPr>
        <p:spPr bwMode="auto">
          <a:xfrm>
            <a:off x="132946" y="3307211"/>
            <a:ext cx="1539945" cy="1957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a:t>Rohan Choudhary</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sp>
        <p:nvSpPr>
          <p:cNvPr id="43" name="矩形 42">
            <a:extLst>
              <a:ext uri="{FF2B5EF4-FFF2-40B4-BE49-F238E27FC236}">
                <a16:creationId xmlns:a16="http://schemas.microsoft.com/office/drawing/2014/main" id="{D4DE3FD5-2263-0A4D-893A-1073EEDAE78F}"/>
              </a:ext>
            </a:extLst>
          </p:cNvPr>
          <p:cNvSpPr>
            <a:spLocks noChangeArrowheads="1"/>
          </p:cNvSpPr>
          <p:nvPr/>
        </p:nvSpPr>
        <p:spPr bwMode="auto">
          <a:xfrm>
            <a:off x="1746541" y="3275866"/>
            <a:ext cx="1253473" cy="1698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latin typeface="Calibri" panose="020F0502020204030204" pitchFamily="34" charset="0"/>
                <a:ea typeface="PMingLiU" panose="02020500000000000000" pitchFamily="18" charset="-120"/>
                <a:cs typeface="Times New Roman" panose="02020603050405020304" pitchFamily="18" charset="0"/>
              </a:rPr>
              <a:t>Xiaoge</a:t>
            </a:r>
            <a:r>
              <a:rPr lang="en-US" altLang="zh-CN" sz="1600" dirty="0">
                <a:latin typeface="Calibri" panose="020F0502020204030204" pitchFamily="34" charset="0"/>
                <a:ea typeface="PMingLiU" panose="02020500000000000000" pitchFamily="18" charset="-120"/>
                <a:cs typeface="Times New Roman" panose="02020603050405020304" pitchFamily="18" charset="0"/>
              </a:rPr>
              <a:t> Zhang</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44" name="矩形 43">
            <a:extLst>
              <a:ext uri="{FF2B5EF4-FFF2-40B4-BE49-F238E27FC236}">
                <a16:creationId xmlns:a16="http://schemas.microsoft.com/office/drawing/2014/main" id="{5519E453-2B27-9047-8A37-EA80D702BB33}"/>
              </a:ext>
            </a:extLst>
          </p:cNvPr>
          <p:cNvSpPr>
            <a:spLocks noChangeArrowheads="1"/>
          </p:cNvSpPr>
          <p:nvPr/>
        </p:nvSpPr>
        <p:spPr bwMode="auto">
          <a:xfrm>
            <a:off x="3394307" y="3311982"/>
            <a:ext cx="1086649" cy="1698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dirty="0" err="1"/>
              <a:t>Yezhi</a:t>
            </a:r>
            <a:r>
              <a:rPr lang="en-US" altLang="zh-CN" dirty="0"/>
              <a:t> Miao</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45" name="矩形 44">
            <a:extLst>
              <a:ext uri="{FF2B5EF4-FFF2-40B4-BE49-F238E27FC236}">
                <a16:creationId xmlns:a16="http://schemas.microsoft.com/office/drawing/2014/main" id="{2C2CD62A-BC8F-0A49-AC42-60D0005DBE6D}"/>
              </a:ext>
            </a:extLst>
          </p:cNvPr>
          <p:cNvSpPr>
            <a:spLocks noChangeArrowheads="1"/>
          </p:cNvSpPr>
          <p:nvPr/>
        </p:nvSpPr>
        <p:spPr bwMode="auto">
          <a:xfrm>
            <a:off x="4628255" y="3307201"/>
            <a:ext cx="1498385" cy="2697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t>Peichun</a:t>
            </a:r>
            <a:r>
              <a:rPr lang="en-US" altLang="zh-CN" sz="1600" dirty="0"/>
              <a:t> Tseng</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sp>
        <p:nvSpPr>
          <p:cNvPr id="87" name="TextBox 71">
            <a:extLst>
              <a:ext uri="{FF2B5EF4-FFF2-40B4-BE49-F238E27FC236}">
                <a16:creationId xmlns:a16="http://schemas.microsoft.com/office/drawing/2014/main" id="{3D127974-6A8F-6D48-8FBD-B658326B42B5}"/>
              </a:ext>
            </a:extLst>
          </p:cNvPr>
          <p:cNvSpPr txBox="1"/>
          <p:nvPr/>
        </p:nvSpPr>
        <p:spPr>
          <a:xfrm>
            <a:off x="3161956" y="747164"/>
            <a:ext cx="2810279" cy="430887"/>
          </a:xfrm>
          <a:prstGeom prst="rect">
            <a:avLst/>
          </a:prstGeom>
          <a:noFill/>
        </p:spPr>
        <p:txBody>
          <a:bodyPr wrap="square" lIns="0" tIns="0" rIns="0" bIns="0" rtlCol="0">
            <a:spAutoFit/>
          </a:bodyPr>
          <a:lstStyle/>
          <a:p>
            <a:pPr algn="ctr"/>
            <a:r>
              <a:rPr lang="en-US" altLang="zh-CN" sz="2800" b="1" dirty="0">
                <a:solidFill>
                  <a:schemeClr val="accent5"/>
                </a:solidFill>
                <a:latin typeface="微软雅黑" pitchFamily="34" charset="-122"/>
                <a:ea typeface="微软雅黑" pitchFamily="34" charset="-122"/>
              </a:rPr>
              <a:t>Team Member</a:t>
            </a:r>
            <a:endParaRPr lang="zh-CN" altLang="en-US" sz="1100" dirty="0">
              <a:solidFill>
                <a:schemeClr val="accent5"/>
              </a:solidFill>
              <a:latin typeface="微软雅黑" pitchFamily="34" charset="-122"/>
              <a:ea typeface="微软雅黑" pitchFamily="34" charset="-122"/>
            </a:endParaRPr>
          </a:p>
        </p:txBody>
      </p:sp>
      <p:sp>
        <p:nvSpPr>
          <p:cNvPr id="102" name="矩形 101">
            <a:extLst>
              <a:ext uri="{FF2B5EF4-FFF2-40B4-BE49-F238E27FC236}">
                <a16:creationId xmlns:a16="http://schemas.microsoft.com/office/drawing/2014/main" id="{E69070F5-3BB4-D046-8854-0E8BB3ED896B}"/>
              </a:ext>
            </a:extLst>
          </p:cNvPr>
          <p:cNvSpPr>
            <a:spLocks noChangeArrowheads="1"/>
          </p:cNvSpPr>
          <p:nvPr/>
        </p:nvSpPr>
        <p:spPr bwMode="auto">
          <a:xfrm>
            <a:off x="6245847" y="3291105"/>
            <a:ext cx="1057544" cy="1513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dirty="0" err="1"/>
              <a:t>Mingyu</a:t>
            </a:r>
            <a:r>
              <a:rPr lang="en-US" altLang="zh-CN" dirty="0"/>
              <a:t> Liu</a:t>
            </a:r>
            <a:r>
              <a:rPr lang="zh-CN" altLang="zh-CN" sz="1600" dirty="0"/>
              <a:t> </a:t>
            </a:r>
            <a:endParaRPr lang="en-US" altLang="zh-CN" sz="1600" b="1" cap="all" dirty="0">
              <a:solidFill>
                <a:schemeClr val="accent5"/>
              </a:solidFill>
              <a:latin typeface="微软雅黑" pitchFamily="34" charset="-122"/>
              <a:ea typeface="微软雅黑" pitchFamily="34" charset="-122"/>
              <a:cs typeface="+mj-cs"/>
            </a:endParaRPr>
          </a:p>
        </p:txBody>
      </p:sp>
      <p:sp>
        <p:nvSpPr>
          <p:cNvPr id="113" name="矩形 112">
            <a:extLst>
              <a:ext uri="{FF2B5EF4-FFF2-40B4-BE49-F238E27FC236}">
                <a16:creationId xmlns:a16="http://schemas.microsoft.com/office/drawing/2014/main" id="{F2638343-439C-074D-A672-75E215D1B41C}"/>
              </a:ext>
            </a:extLst>
          </p:cNvPr>
          <p:cNvSpPr>
            <a:spLocks noChangeArrowheads="1"/>
          </p:cNvSpPr>
          <p:nvPr/>
        </p:nvSpPr>
        <p:spPr bwMode="auto">
          <a:xfrm>
            <a:off x="7612231" y="3307201"/>
            <a:ext cx="1086741" cy="1340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en-US" altLang="zh-CN" sz="1600" dirty="0" err="1"/>
              <a:t>Mibin</a:t>
            </a:r>
            <a:r>
              <a:rPr lang="en-US" altLang="zh-CN" sz="1600" dirty="0"/>
              <a:t> Zhu</a:t>
            </a:r>
            <a:r>
              <a:rPr lang="zh-CN" altLang="zh-CN" sz="1400" dirty="0"/>
              <a:t> </a:t>
            </a:r>
            <a:endParaRPr lang="en-US" altLang="zh-CN" sz="1400" b="1" cap="all" dirty="0">
              <a:solidFill>
                <a:schemeClr val="accent5"/>
              </a:solidFill>
              <a:latin typeface="微软雅黑" pitchFamily="34" charset="-122"/>
              <a:ea typeface="微软雅黑" pitchFamily="34" charset="-122"/>
              <a:cs typeface="+mj-cs"/>
            </a:endParaRPr>
          </a:p>
        </p:txBody>
      </p:sp>
      <p:pic>
        <p:nvPicPr>
          <p:cNvPr id="4" name="图片 3" descr="图片包含 草, 户外, 田野, 球状&#10;&#10;描述已自动生成">
            <a:extLst>
              <a:ext uri="{FF2B5EF4-FFF2-40B4-BE49-F238E27FC236}">
                <a16:creationId xmlns:a16="http://schemas.microsoft.com/office/drawing/2014/main" id="{0DC9BE32-FE61-FA40-8B4C-A6183BAA1A5D}"/>
              </a:ext>
            </a:extLst>
          </p:cNvPr>
          <p:cNvPicPr>
            <a:picLocks noChangeAspect="1"/>
          </p:cNvPicPr>
          <p:nvPr/>
        </p:nvPicPr>
        <p:blipFill rotWithShape="1">
          <a:blip r:embed="rId7"/>
          <a:srcRect r="27107"/>
          <a:stretch/>
        </p:blipFill>
        <p:spPr>
          <a:xfrm>
            <a:off x="352191" y="1888216"/>
            <a:ext cx="1270867" cy="1317341"/>
          </a:xfrm>
          <a:prstGeom prst="rect">
            <a:avLst/>
          </a:prstGeom>
        </p:spPr>
      </p:pic>
      <p:pic>
        <p:nvPicPr>
          <p:cNvPr id="6" name="图片 5" descr="图片包含 人员, 男士, 就坐&#10;&#10;描述已自动生成">
            <a:extLst>
              <a:ext uri="{FF2B5EF4-FFF2-40B4-BE49-F238E27FC236}">
                <a16:creationId xmlns:a16="http://schemas.microsoft.com/office/drawing/2014/main" id="{2334E580-9EEE-3C45-947F-A290E3F1E1D3}"/>
              </a:ext>
            </a:extLst>
          </p:cNvPr>
          <p:cNvPicPr>
            <a:picLocks noChangeAspect="1"/>
          </p:cNvPicPr>
          <p:nvPr/>
        </p:nvPicPr>
        <p:blipFill rotWithShape="1">
          <a:blip r:embed="rId8"/>
          <a:srcRect t="2601" b="30167"/>
          <a:stretch/>
        </p:blipFill>
        <p:spPr>
          <a:xfrm>
            <a:off x="1783163" y="1912518"/>
            <a:ext cx="1278429" cy="1289261"/>
          </a:xfrm>
          <a:prstGeom prst="rect">
            <a:avLst/>
          </a:prstGeom>
        </p:spPr>
      </p:pic>
      <p:pic>
        <p:nvPicPr>
          <p:cNvPr id="8" name="图片 7" descr="图片包含 人员, 竞技运动, 运动, 播放器&#10;&#10;描述已自动生成">
            <a:extLst>
              <a:ext uri="{FF2B5EF4-FFF2-40B4-BE49-F238E27FC236}">
                <a16:creationId xmlns:a16="http://schemas.microsoft.com/office/drawing/2014/main" id="{FCCDF73A-0D64-1D4C-8901-1AEAC58593B7}"/>
              </a:ext>
            </a:extLst>
          </p:cNvPr>
          <p:cNvPicPr>
            <a:picLocks noChangeAspect="1"/>
          </p:cNvPicPr>
          <p:nvPr/>
        </p:nvPicPr>
        <p:blipFill rotWithShape="1">
          <a:blip r:embed="rId9"/>
          <a:srcRect l="11417" r="21193"/>
          <a:stretch/>
        </p:blipFill>
        <p:spPr>
          <a:xfrm>
            <a:off x="4743164" y="1900048"/>
            <a:ext cx="1261016" cy="1290498"/>
          </a:xfrm>
          <a:prstGeom prst="rect">
            <a:avLst/>
          </a:prstGeom>
        </p:spPr>
      </p:pic>
      <p:pic>
        <p:nvPicPr>
          <p:cNvPr id="22" name="图片 21" descr="图片包含 草, 户外, 人员, 运动&#10;&#10;描述已自动生成">
            <a:extLst>
              <a:ext uri="{FF2B5EF4-FFF2-40B4-BE49-F238E27FC236}">
                <a16:creationId xmlns:a16="http://schemas.microsoft.com/office/drawing/2014/main" id="{F9D24B70-7750-704A-8F53-5285D064C119}"/>
              </a:ext>
            </a:extLst>
          </p:cNvPr>
          <p:cNvPicPr>
            <a:picLocks noChangeAspect="1"/>
          </p:cNvPicPr>
          <p:nvPr/>
        </p:nvPicPr>
        <p:blipFill rotWithShape="1">
          <a:blip r:embed="rId10"/>
          <a:srcRect l="10761" r="14166"/>
          <a:stretch/>
        </p:blipFill>
        <p:spPr>
          <a:xfrm>
            <a:off x="3284973" y="1912368"/>
            <a:ext cx="1298086" cy="1289411"/>
          </a:xfrm>
          <a:prstGeom prst="rect">
            <a:avLst/>
          </a:prstGeom>
        </p:spPr>
      </p:pic>
      <p:pic>
        <p:nvPicPr>
          <p:cNvPr id="24" name="图片 23" descr="图片包含 人员, 男士, 户外, 掌握&#10;&#10;描述已自动生成">
            <a:extLst>
              <a:ext uri="{FF2B5EF4-FFF2-40B4-BE49-F238E27FC236}">
                <a16:creationId xmlns:a16="http://schemas.microsoft.com/office/drawing/2014/main" id="{A6C4392C-135C-FF4B-845F-8DF512F0C800}"/>
              </a:ext>
            </a:extLst>
          </p:cNvPr>
          <p:cNvPicPr>
            <a:picLocks noChangeAspect="1"/>
          </p:cNvPicPr>
          <p:nvPr/>
        </p:nvPicPr>
        <p:blipFill rotWithShape="1">
          <a:blip r:embed="rId11"/>
          <a:srcRect l="4856" t="11317" r="9878" b="45577"/>
          <a:stretch/>
        </p:blipFill>
        <p:spPr>
          <a:xfrm>
            <a:off x="6164285" y="1890897"/>
            <a:ext cx="1278430" cy="1275783"/>
          </a:xfrm>
          <a:prstGeom prst="rect">
            <a:avLst/>
          </a:prstGeom>
        </p:spPr>
      </p:pic>
      <p:pic>
        <p:nvPicPr>
          <p:cNvPr id="25" name="图片 24">
            <a:extLst>
              <a:ext uri="{FF2B5EF4-FFF2-40B4-BE49-F238E27FC236}">
                <a16:creationId xmlns:a16="http://schemas.microsoft.com/office/drawing/2014/main" id="{C16D9E75-75F1-9341-AB63-3E463AC25729}"/>
              </a:ext>
            </a:extLst>
          </p:cNvPr>
          <p:cNvPicPr>
            <a:picLocks noChangeAspect="1"/>
          </p:cNvPicPr>
          <p:nvPr/>
        </p:nvPicPr>
        <p:blipFill>
          <a:blip r:embed="rId12"/>
          <a:stretch>
            <a:fillRect/>
          </a:stretch>
        </p:blipFill>
        <p:spPr>
          <a:xfrm>
            <a:off x="7542849" y="1879745"/>
            <a:ext cx="1298085" cy="1298085"/>
          </a:xfrm>
          <a:prstGeom prst="rect">
            <a:avLst/>
          </a:prstGeom>
        </p:spPr>
      </p:pic>
    </p:spTree>
    <p:extLst>
      <p:ext uri="{BB962C8B-B14F-4D97-AF65-F5344CB8AC3E}">
        <p14:creationId xmlns:p14="http://schemas.microsoft.com/office/powerpoint/2010/main" val="325967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05556E-6 -0.35136 L -3.05556E-6 1.97775E-7 " pathEditMode="relative" ptsTypes="AA">
                                      <p:cBhvr>
                                        <p:cTn id="6" dur="1000" fill="hold"/>
                                        <p:tgtEl>
                                          <p:spTgt spid="11"/>
                                        </p:tgtEl>
                                        <p:attrNameLst>
                                          <p:attrName>ppt_x</p:attrName>
                                          <p:attrName>ppt_y</p:attrName>
                                        </p:attrNameLst>
                                      </p:cBhvr>
                                    </p:animMotion>
                                  </p:childTnLst>
                                  <p:subTnLst>
                                    <p:audio>
                                      <p:cMediaNode vol="19000">
                                        <p:cTn display="0" masterRel="sameClick">
                                          <p:stCondLst>
                                            <p:cond evt="begin" delay="0">
                                              <p:tn val="5"/>
                                            </p:cond>
                                          </p:stCondLst>
                                          <p:endCondLst>
                                            <p:cond evt="onStopAudio" delay="0">
                                              <p:tgtEl>
                                                <p:sldTgt/>
                                              </p:tgtEl>
                                            </p:cond>
                                          </p:endCondLst>
                                        </p:cTn>
                                        <p:tgtEl>
                                          <p:sndTgt r:embed="rId5" name="机械声.wav"/>
                                        </p:tgtEl>
                                      </p:cMediaNode>
                                    </p:audio>
                                  </p:subTnLst>
                                </p:cTn>
                              </p:par>
                              <p:par>
                                <p:cTn id="7" presetID="0" presetClass="path" presetSubtype="0" accel="50000" decel="50000" fill="hold" nodeType="withEffect">
                                  <p:stCondLst>
                                    <p:cond delay="0"/>
                                  </p:stCondLst>
                                  <p:childTnLst>
                                    <p:animMotion origin="layout" path="M -3.61111E-6 0.27998 L -3.61111E-6 8.52905E-7 " pathEditMode="relative" ptsTypes="AA">
                                      <p:cBhvr>
                                        <p:cTn id="8" dur="1000" fill="hold"/>
                                        <p:tgtEl>
                                          <p:spTgt spid="10"/>
                                        </p:tgtEl>
                                        <p:attrNameLst>
                                          <p:attrName>ppt_x</p:attrName>
                                          <p:attrName>ppt_y</p:attrName>
                                        </p:attrNameLst>
                                      </p:cBhvr>
                                    </p:animMotion>
                                  </p:childTnLst>
                                </p:cTn>
                              </p:par>
                            </p:childTnLst>
                          </p:cTn>
                        </p:par>
                        <p:par>
                          <p:cTn id="9" fill="hold">
                            <p:stCondLst>
                              <p:cond delay="1000"/>
                            </p:stCondLst>
                            <p:childTnLst>
                              <p:par>
                                <p:cTn id="10" presetID="1" presetClass="mediacall" presetSubtype="0" fill="hold" nodeType="afterEffect">
                                  <p:stCondLst>
                                    <p:cond delay="0"/>
                                  </p:stCondLst>
                                  <p:childTnLst>
                                    <p:cmd type="call" cmd="playFrom(0.0)">
                                      <p:cBhvr>
                                        <p:cTn id="11" dur="1" fill="hold"/>
                                        <p:tgtEl>
                                          <p:spTgt spid="2"/>
                                        </p:tgtEl>
                                      </p:cBhvr>
                                    </p:cmd>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randombar(horizontal)">
                                      <p:cBhvr>
                                        <p:cTn id="16" dur="500"/>
                                        <p:tgtEl>
                                          <p:spTgt spid="87"/>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p:tgtEl>
                                          <p:spTgt spid="42"/>
                                        </p:tgtEl>
                                        <p:attrNameLst>
                                          <p:attrName>ppt_y</p:attrName>
                                        </p:attrNameLst>
                                      </p:cBhvr>
                                      <p:tavLst>
                                        <p:tav tm="0">
                                          <p:val>
                                            <p:strVal val="#ppt_y+#ppt_h*1.125000"/>
                                          </p:val>
                                        </p:tav>
                                        <p:tav tm="100000">
                                          <p:val>
                                            <p:strVal val="#ppt_y"/>
                                          </p:val>
                                        </p:tav>
                                      </p:tavLst>
                                    </p:anim>
                                    <p:animEffect transition="in" filter="wipe(up)">
                                      <p:cBhvr>
                                        <p:cTn id="21" dur="500"/>
                                        <p:tgtEl>
                                          <p:spTgt spid="42"/>
                                        </p:tgtEl>
                                      </p:cBhvr>
                                    </p:animEffect>
                                  </p:childTnLst>
                                </p:cTn>
                              </p:par>
                              <p:par>
                                <p:cTn id="22" presetID="12" presetClass="entr" presetSubtype="4" fill="hold" grpId="0" nodeType="withEffect">
                                  <p:stCondLst>
                                    <p:cond delay="10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p:tgtEl>
                                          <p:spTgt spid="43"/>
                                        </p:tgtEl>
                                        <p:attrNameLst>
                                          <p:attrName>ppt_y</p:attrName>
                                        </p:attrNameLst>
                                      </p:cBhvr>
                                      <p:tavLst>
                                        <p:tav tm="0">
                                          <p:val>
                                            <p:strVal val="#ppt_y+#ppt_h*1.125000"/>
                                          </p:val>
                                        </p:tav>
                                        <p:tav tm="100000">
                                          <p:val>
                                            <p:strVal val="#ppt_y"/>
                                          </p:val>
                                        </p:tav>
                                      </p:tavLst>
                                    </p:anim>
                                    <p:animEffect transition="in" filter="wipe(up)">
                                      <p:cBhvr>
                                        <p:cTn id="25" dur="500"/>
                                        <p:tgtEl>
                                          <p:spTgt spid="43"/>
                                        </p:tgtEl>
                                      </p:cBhvr>
                                    </p:animEffect>
                                  </p:childTnLst>
                                </p:cTn>
                              </p:par>
                              <p:par>
                                <p:cTn id="26" presetID="12" presetClass="entr" presetSubtype="4"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p:tgtEl>
                                          <p:spTgt spid="44"/>
                                        </p:tgtEl>
                                        <p:attrNameLst>
                                          <p:attrName>ppt_y</p:attrName>
                                        </p:attrNameLst>
                                      </p:cBhvr>
                                      <p:tavLst>
                                        <p:tav tm="0">
                                          <p:val>
                                            <p:strVal val="#ppt_y+#ppt_h*1.125000"/>
                                          </p:val>
                                        </p:tav>
                                        <p:tav tm="100000">
                                          <p:val>
                                            <p:strVal val="#ppt_y"/>
                                          </p:val>
                                        </p:tav>
                                      </p:tavLst>
                                    </p:anim>
                                    <p:animEffect transition="in" filter="wipe(up)">
                                      <p:cBhvr>
                                        <p:cTn id="29" dur="500"/>
                                        <p:tgtEl>
                                          <p:spTgt spid="44"/>
                                        </p:tgtEl>
                                      </p:cBhvr>
                                    </p:animEffect>
                                  </p:childTnLst>
                                </p:cTn>
                              </p:par>
                              <p:par>
                                <p:cTn id="30" presetID="12" presetClass="entr" presetSubtype="4" fill="hold" grpId="0" nodeType="withEffect">
                                  <p:stCondLst>
                                    <p:cond delay="3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ppt_y</p:attrName>
                                        </p:attrNameLst>
                                      </p:cBhvr>
                                      <p:tavLst>
                                        <p:tav tm="0">
                                          <p:val>
                                            <p:strVal val="#ppt_y+#ppt_h*1.125000"/>
                                          </p:val>
                                        </p:tav>
                                        <p:tav tm="100000">
                                          <p:val>
                                            <p:strVal val="#ppt_y"/>
                                          </p:val>
                                        </p:tav>
                                      </p:tavLst>
                                    </p:anim>
                                    <p:animEffect transition="in" filter="wipe(up)">
                                      <p:cBhvr>
                                        <p:cTn id="33" dur="500"/>
                                        <p:tgtEl>
                                          <p:spTgt spid="45"/>
                                        </p:tgtEl>
                                      </p:cBhvr>
                                    </p:animEffect>
                                  </p:childTnLst>
                                </p:cTn>
                              </p:par>
                              <p:par>
                                <p:cTn id="34" presetID="12" presetClass="entr" presetSubtype="4" fill="hold" grpId="0" nodeType="withEffect">
                                  <p:stCondLst>
                                    <p:cond delay="300"/>
                                  </p:stCondLst>
                                  <p:childTnLst>
                                    <p:set>
                                      <p:cBhvr>
                                        <p:cTn id="35" dur="1" fill="hold">
                                          <p:stCondLst>
                                            <p:cond delay="0"/>
                                          </p:stCondLst>
                                        </p:cTn>
                                        <p:tgtEl>
                                          <p:spTgt spid="102"/>
                                        </p:tgtEl>
                                        <p:attrNameLst>
                                          <p:attrName>style.visibility</p:attrName>
                                        </p:attrNameLst>
                                      </p:cBhvr>
                                      <p:to>
                                        <p:strVal val="visible"/>
                                      </p:to>
                                    </p:set>
                                    <p:anim calcmode="lin" valueType="num">
                                      <p:cBhvr additive="base">
                                        <p:cTn id="36" dur="500"/>
                                        <p:tgtEl>
                                          <p:spTgt spid="102"/>
                                        </p:tgtEl>
                                        <p:attrNameLst>
                                          <p:attrName>ppt_y</p:attrName>
                                        </p:attrNameLst>
                                      </p:cBhvr>
                                      <p:tavLst>
                                        <p:tav tm="0">
                                          <p:val>
                                            <p:strVal val="#ppt_y+#ppt_h*1.125000"/>
                                          </p:val>
                                        </p:tav>
                                        <p:tav tm="100000">
                                          <p:val>
                                            <p:strVal val="#ppt_y"/>
                                          </p:val>
                                        </p:tav>
                                      </p:tavLst>
                                    </p:anim>
                                    <p:animEffect transition="in" filter="wipe(up)">
                                      <p:cBhvr>
                                        <p:cTn id="37" dur="500"/>
                                        <p:tgtEl>
                                          <p:spTgt spid="102"/>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p:tgtEl>
                                          <p:spTgt spid="113"/>
                                        </p:tgtEl>
                                        <p:attrNameLst>
                                          <p:attrName>ppt_y</p:attrName>
                                        </p:attrNameLst>
                                      </p:cBhvr>
                                      <p:tavLst>
                                        <p:tav tm="0">
                                          <p:val>
                                            <p:strVal val="#ppt_y+#ppt_h*1.125000"/>
                                          </p:val>
                                        </p:tav>
                                        <p:tav tm="100000">
                                          <p:val>
                                            <p:strVal val="#ppt_y"/>
                                          </p:val>
                                        </p:tav>
                                      </p:tavLst>
                                    </p:anim>
                                    <p:animEffect transition="in" filter="wipe(up)">
                                      <p:cBhvr>
                                        <p:cTn id="4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remove" display="0">
                  <p:stCondLst>
                    <p:cond delay="indefinite"/>
                  </p:stCondLst>
                  <p:endCondLst>
                    <p:cond evt="onStopAudio" delay="0">
                      <p:tgtEl>
                        <p:sldTgt/>
                      </p:tgtEl>
                    </p:cond>
                  </p:endCondLst>
                </p:cTn>
                <p:tgtEl>
                  <p:spTgt spid="2"/>
                </p:tgtEl>
              </p:cMediaNode>
            </p:audio>
          </p:childTnLst>
        </p:cTn>
      </p:par>
    </p:tnLst>
    <p:bldLst>
      <p:bldP spid="42" grpId="0"/>
      <p:bldP spid="43" grpId="0"/>
      <p:bldP spid="44" grpId="0"/>
      <p:bldP spid="45" grpId="0"/>
      <p:bldP spid="87" grpId="0"/>
      <p:bldP spid="102" grpId="0"/>
      <p:bldP spid="1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85" name="文本框 84">
            <a:extLst>
              <a:ext uri="{FF2B5EF4-FFF2-40B4-BE49-F238E27FC236}">
                <a16:creationId xmlns:a16="http://schemas.microsoft.com/office/drawing/2014/main" id="{7EDF3FF9-44FD-4DBF-9DC1-53889AEA2EC8}"/>
              </a:ext>
            </a:extLst>
          </p:cNvPr>
          <p:cNvSpPr txBox="1"/>
          <p:nvPr/>
        </p:nvSpPr>
        <p:spPr>
          <a:xfrm>
            <a:off x="2605479" y="566612"/>
            <a:ext cx="6296274" cy="253916"/>
          </a:xfrm>
          <a:prstGeom prst="rect">
            <a:avLst/>
          </a:prstGeom>
          <a:noFill/>
        </p:spPr>
        <p:txBody>
          <a:bodyPr wrap="square" rtlCol="0">
            <a:spAutoFit/>
          </a:bodyPr>
          <a:lstStyle/>
          <a:p>
            <a:pPr algn="ctr"/>
            <a:r>
              <a:rPr lang="en-US" altLang="zh-CN" sz="1050" b="1" dirty="0"/>
              <a:t>In order to research whether the features are significant. We use t-test for calculating p value for this task.</a:t>
            </a:r>
            <a:endParaRPr kumimoji="1" lang="zh-CN" altLang="en-US" sz="1050" b="1" dirty="0">
              <a:solidFill>
                <a:srgbClr val="FFFFFF"/>
              </a:solidFill>
              <a:latin typeface="微软雅黑"/>
              <a:ea typeface="微软雅黑"/>
              <a:cs typeface="微软雅黑"/>
            </a:endParaRPr>
          </a:p>
        </p:txBody>
      </p:sp>
      <p:grpSp>
        <p:nvGrpSpPr>
          <p:cNvPr id="87" name="Group 19">
            <a:extLst>
              <a:ext uri="{FF2B5EF4-FFF2-40B4-BE49-F238E27FC236}">
                <a16:creationId xmlns:a16="http://schemas.microsoft.com/office/drawing/2014/main" id="{E9C8B5E6-501D-4AE1-9ABD-C8E6A52069F4}"/>
              </a:ext>
            </a:extLst>
          </p:cNvPr>
          <p:cNvGrpSpPr>
            <a:grpSpLocks/>
          </p:cNvGrpSpPr>
          <p:nvPr/>
        </p:nvGrpSpPr>
        <p:grpSpPr bwMode="auto">
          <a:xfrm flipH="1">
            <a:off x="5063353" y="438301"/>
            <a:ext cx="4285748" cy="4834850"/>
            <a:chOff x="975" y="255"/>
            <a:chExt cx="3447" cy="4065"/>
          </a:xfrm>
        </p:grpSpPr>
        <p:grpSp>
          <p:nvGrpSpPr>
            <p:cNvPr id="88" name="Group 20">
              <a:extLst>
                <a:ext uri="{FF2B5EF4-FFF2-40B4-BE49-F238E27FC236}">
                  <a16:creationId xmlns:a16="http://schemas.microsoft.com/office/drawing/2014/main" id="{62D63CBB-7D3F-468D-A4B8-134A268711E3}"/>
                </a:ext>
              </a:extLst>
            </p:cNvPr>
            <p:cNvGrpSpPr>
              <a:grpSpLocks/>
            </p:cNvGrpSpPr>
            <p:nvPr/>
          </p:nvGrpSpPr>
          <p:grpSpPr bwMode="auto">
            <a:xfrm>
              <a:off x="975" y="283"/>
              <a:ext cx="3447" cy="4037"/>
              <a:chOff x="975" y="300"/>
              <a:chExt cx="3447" cy="4037"/>
            </a:xfrm>
          </p:grpSpPr>
          <p:pic>
            <p:nvPicPr>
              <p:cNvPr id="90" name="Picture 21" descr="T1">
                <a:extLst>
                  <a:ext uri="{FF2B5EF4-FFF2-40B4-BE49-F238E27FC236}">
                    <a16:creationId xmlns:a16="http://schemas.microsoft.com/office/drawing/2014/main" id="{031692D1-C118-484E-8B21-9B67ED354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2" descr="T2">
                <a:extLst>
                  <a:ext uri="{FF2B5EF4-FFF2-40B4-BE49-F238E27FC236}">
                    <a16:creationId xmlns:a16="http://schemas.microsoft.com/office/drawing/2014/main" id="{8B25BD82-DC3F-4438-8607-CE4418757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89" name="Picture 23" descr="T3">
              <a:extLst>
                <a:ext uri="{FF2B5EF4-FFF2-40B4-BE49-F238E27FC236}">
                  <a16:creationId xmlns:a16="http://schemas.microsoft.com/office/drawing/2014/main" id="{FEA0D43A-F040-4799-A451-BB1D4E062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文本框 51">
            <a:extLst>
              <a:ext uri="{FF2B5EF4-FFF2-40B4-BE49-F238E27FC236}">
                <a16:creationId xmlns:a16="http://schemas.microsoft.com/office/drawing/2014/main" id="{D2903031-CAE2-479D-8ADB-AD8D0C65CB97}"/>
              </a:ext>
            </a:extLst>
          </p:cNvPr>
          <p:cNvSpPr txBox="1"/>
          <p:nvPr/>
        </p:nvSpPr>
        <p:spPr>
          <a:xfrm>
            <a:off x="6639425" y="1308006"/>
            <a:ext cx="1518609" cy="276999"/>
          </a:xfrm>
          <a:prstGeom prst="rect">
            <a:avLst/>
          </a:prstGeom>
          <a:noFill/>
        </p:spPr>
        <p:txBody>
          <a:bodyPr wrap="square" rtlCol="0">
            <a:spAutoFit/>
          </a:bodyPr>
          <a:lstStyle/>
          <a:p>
            <a:pPr algn="dist"/>
            <a:r>
              <a:rPr kumimoji="1" lang="en-US" altLang="zh-CN" sz="1200" dirty="0">
                <a:solidFill>
                  <a:srgbClr val="FFFFFF"/>
                </a:solidFill>
                <a:latin typeface="微软雅黑"/>
                <a:ea typeface="微软雅黑"/>
                <a:cs typeface="微软雅黑"/>
              </a:rPr>
              <a:t>What’s p-value?</a:t>
            </a:r>
            <a:endParaRPr kumimoji="1" lang="zh-CN" altLang="en-US" sz="1200" dirty="0">
              <a:solidFill>
                <a:srgbClr val="FFFFFF"/>
              </a:solidFill>
              <a:latin typeface="微软雅黑"/>
              <a:ea typeface="微软雅黑"/>
              <a:cs typeface="微软雅黑"/>
            </a:endParaRPr>
          </a:p>
        </p:txBody>
      </p:sp>
      <p:sp>
        <p:nvSpPr>
          <p:cNvPr id="93" name="Text Box 11">
            <a:extLst>
              <a:ext uri="{FF2B5EF4-FFF2-40B4-BE49-F238E27FC236}">
                <a16:creationId xmlns:a16="http://schemas.microsoft.com/office/drawing/2014/main" id="{58B97223-08A2-4346-8B16-970E78566FA4}"/>
              </a:ext>
            </a:extLst>
          </p:cNvPr>
          <p:cNvSpPr txBox="1">
            <a:spLocks noChangeArrowheads="1"/>
          </p:cNvSpPr>
          <p:nvPr/>
        </p:nvSpPr>
        <p:spPr bwMode="auto">
          <a:xfrm>
            <a:off x="6229294" y="1618308"/>
            <a:ext cx="23388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en-US" altLang="zh-CN" dirty="0"/>
              <a:t>the p-value  is the probability that, when the null hypothesis is true, the absolute value of the sample mean difference between two compared groups would be greater than or equal to the actual observed results</a:t>
            </a:r>
            <a:endParaRPr lang="zh-CN" altLang="en-US" dirty="0"/>
          </a:p>
        </p:txBody>
      </p:sp>
      <p:pic>
        <p:nvPicPr>
          <p:cNvPr id="94" name="Picture 8" descr="https://images0.cnblogs.com/blog/550043/201311/24220848-c97ee4e74f39412a8266230b7e16a2a8.png">
            <a:extLst>
              <a:ext uri="{FF2B5EF4-FFF2-40B4-BE49-F238E27FC236}">
                <a16:creationId xmlns:a16="http://schemas.microsoft.com/office/drawing/2014/main" id="{CE640831-AB6D-4C68-94F6-4D8CB6FFDE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5681" y="3320848"/>
            <a:ext cx="1966098" cy="900099"/>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19">
            <a:extLst>
              <a:ext uri="{FF2B5EF4-FFF2-40B4-BE49-F238E27FC236}">
                <a16:creationId xmlns:a16="http://schemas.microsoft.com/office/drawing/2014/main" id="{CEAD8A4F-4038-4A98-80DE-8EB14CE7EDAD}"/>
              </a:ext>
            </a:extLst>
          </p:cNvPr>
          <p:cNvGrpSpPr>
            <a:grpSpLocks/>
          </p:cNvGrpSpPr>
          <p:nvPr/>
        </p:nvGrpSpPr>
        <p:grpSpPr bwMode="auto">
          <a:xfrm flipH="1">
            <a:off x="1825718" y="438300"/>
            <a:ext cx="4285748" cy="4834851"/>
            <a:chOff x="975" y="255"/>
            <a:chExt cx="3447" cy="4065"/>
          </a:xfrm>
        </p:grpSpPr>
        <p:pic>
          <p:nvPicPr>
            <p:cNvPr id="97" name="Picture 23" descr="T3">
              <a:extLst>
                <a:ext uri="{FF2B5EF4-FFF2-40B4-BE49-F238E27FC236}">
                  <a16:creationId xmlns:a16="http://schemas.microsoft.com/office/drawing/2014/main" id="{879E08B8-B426-442B-BA26-5848B58D6E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20">
              <a:extLst>
                <a:ext uri="{FF2B5EF4-FFF2-40B4-BE49-F238E27FC236}">
                  <a16:creationId xmlns:a16="http://schemas.microsoft.com/office/drawing/2014/main" id="{1C8D4090-24A9-435A-951C-A988845F3499}"/>
                </a:ext>
              </a:extLst>
            </p:cNvPr>
            <p:cNvGrpSpPr>
              <a:grpSpLocks/>
            </p:cNvGrpSpPr>
            <p:nvPr/>
          </p:nvGrpSpPr>
          <p:grpSpPr bwMode="auto">
            <a:xfrm>
              <a:off x="975" y="283"/>
              <a:ext cx="3447" cy="4037"/>
              <a:chOff x="975" y="300"/>
              <a:chExt cx="3447" cy="4037"/>
            </a:xfrm>
          </p:grpSpPr>
          <p:pic>
            <p:nvPicPr>
              <p:cNvPr id="98" name="Picture 21" descr="T1">
                <a:extLst>
                  <a:ext uri="{FF2B5EF4-FFF2-40B4-BE49-F238E27FC236}">
                    <a16:creationId xmlns:a16="http://schemas.microsoft.com/office/drawing/2014/main" id="{979D136C-CB6E-4A7D-808F-F9F693721D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T2">
                <a:extLst>
                  <a:ext uri="{FF2B5EF4-FFF2-40B4-BE49-F238E27FC236}">
                    <a16:creationId xmlns:a16="http://schemas.microsoft.com/office/drawing/2014/main" id="{9468BE6F-64CE-451B-B566-71E5D5AC8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0" name="Text Box 11">
            <a:extLst>
              <a:ext uri="{FF2B5EF4-FFF2-40B4-BE49-F238E27FC236}">
                <a16:creationId xmlns:a16="http://schemas.microsoft.com/office/drawing/2014/main" id="{D2AA587B-69B1-4F8F-886F-873B35D4F466}"/>
              </a:ext>
            </a:extLst>
          </p:cNvPr>
          <p:cNvSpPr txBox="1">
            <a:spLocks noChangeArrowheads="1"/>
          </p:cNvSpPr>
          <p:nvPr/>
        </p:nvSpPr>
        <p:spPr bwMode="auto">
          <a:xfrm>
            <a:off x="2922662" y="1845527"/>
            <a:ext cx="2279021"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685800">
              <a:lnSpc>
                <a:spcPts val="1500"/>
              </a:lnSpc>
              <a:buClr>
                <a:srgbClr val="0070C0"/>
              </a:buClr>
            </a:pPr>
            <a:r>
              <a:rPr lang="en-US" altLang="zh-CN" dirty="0"/>
              <a:t>A t-test is a type of inferential statistic used to determine if there is a significant difference between the means of two groups</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101" name="文本框 51">
            <a:extLst>
              <a:ext uri="{FF2B5EF4-FFF2-40B4-BE49-F238E27FC236}">
                <a16:creationId xmlns:a16="http://schemas.microsoft.com/office/drawing/2014/main" id="{E750CC50-E111-4892-BA43-37F191E79CD2}"/>
              </a:ext>
            </a:extLst>
          </p:cNvPr>
          <p:cNvSpPr txBox="1"/>
          <p:nvPr/>
        </p:nvSpPr>
        <p:spPr>
          <a:xfrm>
            <a:off x="3273150" y="1342277"/>
            <a:ext cx="1447642" cy="276999"/>
          </a:xfrm>
          <a:prstGeom prst="rect">
            <a:avLst/>
          </a:prstGeom>
          <a:noFill/>
        </p:spPr>
        <p:txBody>
          <a:bodyPr wrap="square" rtlCol="0">
            <a:spAutoFit/>
          </a:bodyPr>
          <a:lstStyle/>
          <a:p>
            <a:pPr algn="dist"/>
            <a:r>
              <a:rPr kumimoji="1" lang="en-US" altLang="zh-CN" sz="1200" dirty="0">
                <a:solidFill>
                  <a:srgbClr val="FFFFFF"/>
                </a:solidFill>
                <a:latin typeface="微软雅黑"/>
                <a:ea typeface="微软雅黑"/>
                <a:cs typeface="微软雅黑"/>
              </a:rPr>
              <a:t>What’s t-test?</a:t>
            </a:r>
            <a:endParaRPr kumimoji="1" lang="zh-CN" altLang="en-US" sz="1200" dirty="0">
              <a:solidFill>
                <a:srgbClr val="FFFFFF"/>
              </a:solidFill>
              <a:latin typeface="微软雅黑"/>
              <a:ea typeface="微软雅黑"/>
              <a:cs typeface="微软雅黑"/>
            </a:endParaRPr>
          </a:p>
        </p:txBody>
      </p:sp>
      <p:pic>
        <p:nvPicPr>
          <p:cNvPr id="102" name="图片 101">
            <a:extLst>
              <a:ext uri="{FF2B5EF4-FFF2-40B4-BE49-F238E27FC236}">
                <a16:creationId xmlns:a16="http://schemas.microsoft.com/office/drawing/2014/main" id="{4DA3B180-0204-4CDB-A383-64D61DDF4B8A}"/>
              </a:ext>
            </a:extLst>
          </p:cNvPr>
          <p:cNvPicPr>
            <a:picLocks noChangeAspect="1"/>
          </p:cNvPicPr>
          <p:nvPr/>
        </p:nvPicPr>
        <p:blipFill>
          <a:blip r:embed="rId10"/>
          <a:stretch>
            <a:fillRect/>
          </a:stretch>
        </p:blipFill>
        <p:spPr>
          <a:xfrm>
            <a:off x="2821522" y="3374029"/>
            <a:ext cx="2452754" cy="663885"/>
          </a:xfrm>
          <a:prstGeom prst="rect">
            <a:avLst/>
          </a:prstGeom>
        </p:spPr>
      </p:pic>
      <p:grpSp>
        <p:nvGrpSpPr>
          <p:cNvPr id="103" name="组 60">
            <a:extLst>
              <a:ext uri="{FF2B5EF4-FFF2-40B4-BE49-F238E27FC236}">
                <a16:creationId xmlns:a16="http://schemas.microsoft.com/office/drawing/2014/main" id="{0F2317AD-BE67-43CE-B65E-58FCDB07BD7B}"/>
              </a:ext>
            </a:extLst>
          </p:cNvPr>
          <p:cNvGrpSpPr>
            <a:grpSpLocks noChangeAspect="1"/>
          </p:cNvGrpSpPr>
          <p:nvPr/>
        </p:nvGrpSpPr>
        <p:grpSpPr>
          <a:xfrm>
            <a:off x="1823743" y="1040648"/>
            <a:ext cx="360000" cy="139654"/>
            <a:chOff x="4041159" y="1376400"/>
            <a:chExt cx="612485" cy="237600"/>
          </a:xfrm>
        </p:grpSpPr>
        <p:sp>
          <p:nvSpPr>
            <p:cNvPr id="104" name="燕尾形 61">
              <a:extLst>
                <a:ext uri="{FF2B5EF4-FFF2-40B4-BE49-F238E27FC236}">
                  <a16:creationId xmlns:a16="http://schemas.microsoft.com/office/drawing/2014/main" id="{D06DB117-9877-4E6E-9D49-5831B62412D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燕尾形 62">
              <a:extLst>
                <a:ext uri="{FF2B5EF4-FFF2-40B4-BE49-F238E27FC236}">
                  <a16:creationId xmlns:a16="http://schemas.microsoft.com/office/drawing/2014/main" id="{68EB2496-6D43-40C2-A472-43B34C342BB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燕尾形 63">
              <a:extLst>
                <a:ext uri="{FF2B5EF4-FFF2-40B4-BE49-F238E27FC236}">
                  <a16:creationId xmlns:a16="http://schemas.microsoft.com/office/drawing/2014/main" id="{7662037D-6152-4C67-8E21-D44B8DF3B43D}"/>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燕尾形 64">
              <a:extLst>
                <a:ext uri="{FF2B5EF4-FFF2-40B4-BE49-F238E27FC236}">
                  <a16:creationId xmlns:a16="http://schemas.microsoft.com/office/drawing/2014/main" id="{9F01D030-EED8-4702-9FAD-767F915A714D}"/>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燕尾形 65">
              <a:extLst>
                <a:ext uri="{FF2B5EF4-FFF2-40B4-BE49-F238E27FC236}">
                  <a16:creationId xmlns:a16="http://schemas.microsoft.com/office/drawing/2014/main" id="{FF3A058C-7646-402A-B82C-86289E878C4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01078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1+#ppt_w/2"/>
                                          </p:val>
                                        </p:tav>
                                        <p:tav tm="100000">
                                          <p:val>
                                            <p:strVal val="#ppt_x"/>
                                          </p:val>
                                        </p:tav>
                                      </p:tavLst>
                                    </p:anim>
                                    <p:anim calcmode="lin" valueType="num">
                                      <p:cBhvr additive="base">
                                        <p:cTn id="12" dur="500" fill="hold"/>
                                        <p:tgtEl>
                                          <p:spTgt spid="9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additive="base">
                                        <p:cTn id="16" dur="500" fill="hold"/>
                                        <p:tgtEl>
                                          <p:spTgt spid="87"/>
                                        </p:tgtEl>
                                        <p:attrNameLst>
                                          <p:attrName>ppt_x</p:attrName>
                                        </p:attrNameLst>
                                      </p:cBhvr>
                                      <p:tavLst>
                                        <p:tav tm="0">
                                          <p:val>
                                            <p:strVal val="1+#ppt_w/2"/>
                                          </p:val>
                                        </p:tav>
                                        <p:tav tm="100000">
                                          <p:val>
                                            <p:strVal val="#ppt_x"/>
                                          </p:val>
                                        </p:tav>
                                      </p:tavLst>
                                    </p:anim>
                                    <p:anim calcmode="lin" valueType="num">
                                      <p:cBhvr additive="base">
                                        <p:cTn id="17" dur="500" fill="hold"/>
                                        <p:tgtEl>
                                          <p:spTgt spid="8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ppt_w</p:attrName>
                                        </p:attrNameLst>
                                      </p:cBhvr>
                                      <p:tavLst>
                                        <p:tav tm="0">
                                          <p:val>
                                            <p:fltVal val="0"/>
                                          </p:val>
                                        </p:tav>
                                        <p:tav tm="100000">
                                          <p:val>
                                            <p:strVal val="#ppt_w"/>
                                          </p:val>
                                        </p:tav>
                                      </p:tavLst>
                                    </p:anim>
                                    <p:anim calcmode="lin" valueType="num">
                                      <p:cBhvr>
                                        <p:cTn id="22" dur="500" fill="hold"/>
                                        <p:tgtEl>
                                          <p:spTgt spid="101"/>
                                        </p:tgtEl>
                                        <p:attrNameLst>
                                          <p:attrName>ppt_h</p:attrName>
                                        </p:attrNameLst>
                                      </p:cBhvr>
                                      <p:tavLst>
                                        <p:tav tm="0">
                                          <p:val>
                                            <p:fltVal val="0"/>
                                          </p:val>
                                        </p:tav>
                                        <p:tav tm="100000">
                                          <p:val>
                                            <p:strVal val="#ppt_h"/>
                                          </p:val>
                                        </p:tav>
                                      </p:tavLst>
                                    </p:anim>
                                    <p:animEffect transition="in" filter="fade">
                                      <p:cBhvr>
                                        <p:cTn id="23" dur="500"/>
                                        <p:tgtEl>
                                          <p:spTgt spid="10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500" fill="hold"/>
                                        <p:tgtEl>
                                          <p:spTgt spid="100"/>
                                        </p:tgtEl>
                                        <p:attrNameLst>
                                          <p:attrName>ppt_w</p:attrName>
                                        </p:attrNameLst>
                                      </p:cBhvr>
                                      <p:tavLst>
                                        <p:tav tm="0">
                                          <p:val>
                                            <p:fltVal val="0"/>
                                          </p:val>
                                        </p:tav>
                                        <p:tav tm="100000">
                                          <p:val>
                                            <p:strVal val="#ppt_w"/>
                                          </p:val>
                                        </p:tav>
                                      </p:tavLst>
                                    </p:anim>
                                    <p:anim calcmode="lin" valueType="num">
                                      <p:cBhvr>
                                        <p:cTn id="27" dur="500" fill="hold"/>
                                        <p:tgtEl>
                                          <p:spTgt spid="100"/>
                                        </p:tgtEl>
                                        <p:attrNameLst>
                                          <p:attrName>ppt_h</p:attrName>
                                        </p:attrNameLst>
                                      </p:cBhvr>
                                      <p:tavLst>
                                        <p:tav tm="0">
                                          <p:val>
                                            <p:fltVal val="0"/>
                                          </p:val>
                                        </p:tav>
                                        <p:tav tm="100000">
                                          <p:val>
                                            <p:strVal val="#ppt_h"/>
                                          </p:val>
                                        </p:tav>
                                      </p:tavLst>
                                    </p:anim>
                                    <p:animEffect transition="in" filter="fade">
                                      <p:cBhvr>
                                        <p:cTn id="28" dur="500"/>
                                        <p:tgtEl>
                                          <p:spTgt spid="100"/>
                                        </p:tgtEl>
                                      </p:cBhvr>
                                    </p:animEffect>
                                  </p:childTnLst>
                                </p:cTn>
                              </p:par>
                              <p:par>
                                <p:cTn id="29" presetID="53" presetClass="entr" presetSubtype="16"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p:cTn id="31" dur="500" fill="hold"/>
                                        <p:tgtEl>
                                          <p:spTgt spid="102"/>
                                        </p:tgtEl>
                                        <p:attrNameLst>
                                          <p:attrName>ppt_w</p:attrName>
                                        </p:attrNameLst>
                                      </p:cBhvr>
                                      <p:tavLst>
                                        <p:tav tm="0">
                                          <p:val>
                                            <p:fltVal val="0"/>
                                          </p:val>
                                        </p:tav>
                                        <p:tav tm="100000">
                                          <p:val>
                                            <p:strVal val="#ppt_w"/>
                                          </p:val>
                                        </p:tav>
                                      </p:tavLst>
                                    </p:anim>
                                    <p:anim calcmode="lin" valueType="num">
                                      <p:cBhvr>
                                        <p:cTn id="32" dur="500" fill="hold"/>
                                        <p:tgtEl>
                                          <p:spTgt spid="102"/>
                                        </p:tgtEl>
                                        <p:attrNameLst>
                                          <p:attrName>ppt_h</p:attrName>
                                        </p:attrNameLst>
                                      </p:cBhvr>
                                      <p:tavLst>
                                        <p:tav tm="0">
                                          <p:val>
                                            <p:fltVal val="0"/>
                                          </p:val>
                                        </p:tav>
                                        <p:tav tm="100000">
                                          <p:val>
                                            <p:strVal val="#ppt_h"/>
                                          </p:val>
                                        </p:tav>
                                      </p:tavLst>
                                    </p:anim>
                                    <p:animEffect transition="in" filter="fade">
                                      <p:cBhvr>
                                        <p:cTn id="33" dur="500"/>
                                        <p:tgtEl>
                                          <p:spTgt spid="102"/>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p:cTn id="37" dur="500" fill="hold"/>
                                        <p:tgtEl>
                                          <p:spTgt spid="92"/>
                                        </p:tgtEl>
                                        <p:attrNameLst>
                                          <p:attrName>ppt_w</p:attrName>
                                        </p:attrNameLst>
                                      </p:cBhvr>
                                      <p:tavLst>
                                        <p:tav tm="0">
                                          <p:val>
                                            <p:fltVal val="0"/>
                                          </p:val>
                                        </p:tav>
                                        <p:tav tm="100000">
                                          <p:val>
                                            <p:strVal val="#ppt_w"/>
                                          </p:val>
                                        </p:tav>
                                      </p:tavLst>
                                    </p:anim>
                                    <p:anim calcmode="lin" valueType="num">
                                      <p:cBhvr>
                                        <p:cTn id="38" dur="500" fill="hold"/>
                                        <p:tgtEl>
                                          <p:spTgt spid="92"/>
                                        </p:tgtEl>
                                        <p:attrNameLst>
                                          <p:attrName>ppt_h</p:attrName>
                                        </p:attrNameLst>
                                      </p:cBhvr>
                                      <p:tavLst>
                                        <p:tav tm="0">
                                          <p:val>
                                            <p:fltVal val="0"/>
                                          </p:val>
                                        </p:tav>
                                        <p:tav tm="100000">
                                          <p:val>
                                            <p:strVal val="#ppt_h"/>
                                          </p:val>
                                        </p:tav>
                                      </p:tavLst>
                                    </p:anim>
                                    <p:animEffect transition="in" filter="fade">
                                      <p:cBhvr>
                                        <p:cTn id="39" dur="500"/>
                                        <p:tgtEl>
                                          <p:spTgt spid="9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 calcmode="lin" valueType="num">
                                      <p:cBhvr>
                                        <p:cTn id="42" dur="500" fill="hold"/>
                                        <p:tgtEl>
                                          <p:spTgt spid="93"/>
                                        </p:tgtEl>
                                        <p:attrNameLst>
                                          <p:attrName>ppt_w</p:attrName>
                                        </p:attrNameLst>
                                      </p:cBhvr>
                                      <p:tavLst>
                                        <p:tav tm="0">
                                          <p:val>
                                            <p:fltVal val="0"/>
                                          </p:val>
                                        </p:tav>
                                        <p:tav tm="100000">
                                          <p:val>
                                            <p:strVal val="#ppt_w"/>
                                          </p:val>
                                        </p:tav>
                                      </p:tavLst>
                                    </p:anim>
                                    <p:anim calcmode="lin" valueType="num">
                                      <p:cBhvr>
                                        <p:cTn id="43" dur="500" fill="hold"/>
                                        <p:tgtEl>
                                          <p:spTgt spid="93"/>
                                        </p:tgtEl>
                                        <p:attrNameLst>
                                          <p:attrName>ppt_h</p:attrName>
                                        </p:attrNameLst>
                                      </p:cBhvr>
                                      <p:tavLst>
                                        <p:tav tm="0">
                                          <p:val>
                                            <p:fltVal val="0"/>
                                          </p:val>
                                        </p:tav>
                                        <p:tav tm="100000">
                                          <p:val>
                                            <p:strVal val="#ppt_h"/>
                                          </p:val>
                                        </p:tav>
                                      </p:tavLst>
                                    </p:anim>
                                    <p:animEffect transition="in" filter="fade">
                                      <p:cBhvr>
                                        <p:cTn id="44" dur="500"/>
                                        <p:tgtEl>
                                          <p:spTgt spid="93"/>
                                        </p:tgtEl>
                                      </p:cBhvr>
                                    </p:animEffect>
                                  </p:childTnLst>
                                </p:cTn>
                              </p:par>
                              <p:par>
                                <p:cTn id="45" presetID="53" presetClass="entr" presetSubtype="16"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p:cTn id="47" dur="500" fill="hold"/>
                                        <p:tgtEl>
                                          <p:spTgt spid="94"/>
                                        </p:tgtEl>
                                        <p:attrNameLst>
                                          <p:attrName>ppt_w</p:attrName>
                                        </p:attrNameLst>
                                      </p:cBhvr>
                                      <p:tavLst>
                                        <p:tav tm="0">
                                          <p:val>
                                            <p:fltVal val="0"/>
                                          </p:val>
                                        </p:tav>
                                        <p:tav tm="100000">
                                          <p:val>
                                            <p:strVal val="#ppt_w"/>
                                          </p:val>
                                        </p:tav>
                                      </p:tavLst>
                                    </p:anim>
                                    <p:anim calcmode="lin" valueType="num">
                                      <p:cBhvr>
                                        <p:cTn id="48" dur="500" fill="hold"/>
                                        <p:tgtEl>
                                          <p:spTgt spid="94"/>
                                        </p:tgtEl>
                                        <p:attrNameLst>
                                          <p:attrName>ppt_h</p:attrName>
                                        </p:attrNameLst>
                                      </p:cBhvr>
                                      <p:tavLst>
                                        <p:tav tm="0">
                                          <p:val>
                                            <p:fltVal val="0"/>
                                          </p:val>
                                        </p:tav>
                                        <p:tav tm="100000">
                                          <p:val>
                                            <p:strVal val="#ppt_h"/>
                                          </p:val>
                                        </p:tav>
                                      </p:tavLst>
                                    </p:anim>
                                    <p:animEffect transition="in" filter="fade">
                                      <p:cBhvr>
                                        <p:cTn id="4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2" grpId="0"/>
      <p:bldP spid="93" grpId="0"/>
      <p:bldP spid="100" grpId="0"/>
      <p:bldP spid="1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19">
            <a:extLst>
              <a:ext uri="{FF2B5EF4-FFF2-40B4-BE49-F238E27FC236}">
                <a16:creationId xmlns:a16="http://schemas.microsoft.com/office/drawing/2014/main" id="{9F37071B-D985-4C3B-909C-4553B12A6BFB}"/>
              </a:ext>
            </a:extLst>
          </p:cNvPr>
          <p:cNvGrpSpPr>
            <a:grpSpLocks/>
          </p:cNvGrpSpPr>
          <p:nvPr/>
        </p:nvGrpSpPr>
        <p:grpSpPr bwMode="auto">
          <a:xfrm flipH="1">
            <a:off x="5503283" y="-161435"/>
            <a:ext cx="3926341" cy="5519743"/>
            <a:chOff x="975" y="255"/>
            <a:chExt cx="3447" cy="4065"/>
          </a:xfrm>
        </p:grpSpPr>
        <p:grpSp>
          <p:nvGrpSpPr>
            <p:cNvPr id="42" name="Group 20">
              <a:extLst>
                <a:ext uri="{FF2B5EF4-FFF2-40B4-BE49-F238E27FC236}">
                  <a16:creationId xmlns:a16="http://schemas.microsoft.com/office/drawing/2014/main" id="{EC38E95F-276A-4632-A89F-DC90AEC623A5}"/>
                </a:ext>
              </a:extLst>
            </p:cNvPr>
            <p:cNvGrpSpPr>
              <a:grpSpLocks/>
            </p:cNvGrpSpPr>
            <p:nvPr/>
          </p:nvGrpSpPr>
          <p:grpSpPr bwMode="auto">
            <a:xfrm>
              <a:off x="975" y="283"/>
              <a:ext cx="3447" cy="4037"/>
              <a:chOff x="975" y="300"/>
              <a:chExt cx="3447" cy="4037"/>
            </a:xfrm>
          </p:grpSpPr>
          <p:pic>
            <p:nvPicPr>
              <p:cNvPr id="44" name="Picture 21" descr="T1">
                <a:extLst>
                  <a:ext uri="{FF2B5EF4-FFF2-40B4-BE49-F238E27FC236}">
                    <a16:creationId xmlns:a16="http://schemas.microsoft.com/office/drawing/2014/main" id="{ECF39500-313E-41E5-9B1F-E118D782D2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T2">
                <a:extLst>
                  <a:ext uri="{FF2B5EF4-FFF2-40B4-BE49-F238E27FC236}">
                    <a16:creationId xmlns:a16="http://schemas.microsoft.com/office/drawing/2014/main" id="{CE2014DB-2AD3-4F99-83B0-DCC3A8AF7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23" descr="T3">
              <a:extLst>
                <a:ext uri="{FF2B5EF4-FFF2-40B4-BE49-F238E27FC236}">
                  <a16:creationId xmlns:a16="http://schemas.microsoft.com/office/drawing/2014/main" id="{44CB1A6F-34E6-4EF9-A0C0-C90732CC5E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 Box 11">
            <a:extLst>
              <a:ext uri="{FF2B5EF4-FFF2-40B4-BE49-F238E27FC236}">
                <a16:creationId xmlns:a16="http://schemas.microsoft.com/office/drawing/2014/main" id="{544F2C8D-0DB7-4665-A7D3-FF72F0165CE5}"/>
              </a:ext>
            </a:extLst>
          </p:cNvPr>
          <p:cNvSpPr txBox="1">
            <a:spLocks noChangeArrowheads="1"/>
          </p:cNvSpPr>
          <p:nvPr/>
        </p:nvSpPr>
        <p:spPr bwMode="auto">
          <a:xfrm>
            <a:off x="6585430" y="948046"/>
            <a:ext cx="2177303" cy="333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 df[</a:t>
            </a:r>
            <a:r>
              <a:rPr lang="en-US" altLang="zh-CN" sz="800" dirty="0" err="1">
                <a:solidFill>
                  <a:srgbClr val="FFFFFF"/>
                </a:solidFill>
                <a:latin typeface="微软雅黑" panose="020B0503020204020204" pitchFamily="34" charset="-122"/>
                <a:ea typeface="微软雅黑" panose="020B0503020204020204" pitchFamily="34" charset="-122"/>
              </a:rPr>
              <a:t>abs_corr_to_wage.index</a:t>
            </a:r>
            <a:r>
              <a:rPr lang="en-US" altLang="zh-CN" sz="800" dirty="0">
                <a:solidFill>
                  <a:srgbClr val="FFFFFF"/>
                </a:solidFill>
                <a:latin typeface="微软雅黑" panose="020B0503020204020204" pitchFamily="34" charset="-122"/>
                <a:ea typeface="微软雅黑" panose="020B0503020204020204" pitchFamily="34" charset="-122"/>
              </a:rPr>
              <a:t>[:20]].columns</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matrix = [[0 for x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for y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 </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for </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for j in range(</a:t>
            </a:r>
            <a:r>
              <a:rPr lang="en-US" altLang="zh-CN" sz="800" dirty="0" err="1">
                <a:solidFill>
                  <a:srgbClr val="FFFFFF"/>
                </a:solidFill>
                <a:latin typeface="微软雅黑" panose="020B0503020204020204" pitchFamily="34" charset="-122"/>
                <a:ea typeface="微软雅黑" panose="020B0503020204020204" pitchFamily="34" charset="-122"/>
              </a:rPr>
              <a:t>len</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t, p = </a:t>
            </a:r>
            <a:r>
              <a:rPr lang="en-US" altLang="zh-CN" sz="800" dirty="0" err="1">
                <a:solidFill>
                  <a:srgbClr val="FFFFFF"/>
                </a:solidFill>
                <a:latin typeface="微软雅黑" panose="020B0503020204020204" pitchFamily="34" charset="-122"/>
                <a:ea typeface="微软雅黑" panose="020B0503020204020204" pitchFamily="34" charset="-122"/>
              </a:rPr>
              <a:t>stats.ttest_ind</a:t>
            </a:r>
            <a:r>
              <a:rPr lang="en-US" altLang="zh-CN" sz="800" dirty="0">
                <a:solidFill>
                  <a:srgbClr val="FFFFFF"/>
                </a:solidFill>
                <a:latin typeface="微软雅黑" panose="020B0503020204020204" pitchFamily="34" charset="-122"/>
                <a:ea typeface="微软雅黑" panose="020B0503020204020204" pitchFamily="34" charset="-122"/>
              </a:rPr>
              <a:t>(df[</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 df[</a:t>
            </a:r>
            <a:r>
              <a:rPr lang="en-US" altLang="zh-CN" sz="800" dirty="0" err="1">
                <a:solidFill>
                  <a:srgbClr val="FFFFFF"/>
                </a:solidFill>
                <a:latin typeface="微软雅黑" panose="020B0503020204020204" pitchFamily="34" charset="-122"/>
                <a:ea typeface="微软雅黑" panose="020B0503020204020204" pitchFamily="34" charset="-122"/>
              </a:rPr>
              <a:t>allFeatures</a:t>
            </a:r>
            <a:r>
              <a:rPr lang="en-US" altLang="zh-CN" sz="800" dirty="0">
                <a:solidFill>
                  <a:srgbClr val="FFFFFF"/>
                </a:solidFill>
                <a:latin typeface="微软雅黑" panose="020B0503020204020204" pitchFamily="34" charset="-122"/>
                <a:ea typeface="微软雅黑" panose="020B0503020204020204" pitchFamily="34" charset="-122"/>
              </a:rPr>
              <a:t>[j]])</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        matrix[</a:t>
            </a:r>
            <a:r>
              <a:rPr lang="en-US" altLang="zh-CN" sz="800" dirty="0" err="1">
                <a:solidFill>
                  <a:srgbClr val="FFFFFF"/>
                </a:solidFill>
                <a:latin typeface="微软雅黑" panose="020B0503020204020204" pitchFamily="34" charset="-122"/>
                <a:ea typeface="微软雅黑" panose="020B0503020204020204" pitchFamily="34" charset="-122"/>
              </a:rPr>
              <a:t>i</a:t>
            </a:r>
            <a:r>
              <a:rPr lang="en-US" altLang="zh-CN" sz="800" dirty="0">
                <a:solidFill>
                  <a:srgbClr val="FFFFFF"/>
                </a:solidFill>
                <a:latin typeface="微软雅黑" panose="020B0503020204020204" pitchFamily="34" charset="-122"/>
                <a:ea typeface="微软雅黑" panose="020B0503020204020204" pitchFamily="34" charset="-122"/>
              </a:rPr>
              <a:t>][j] = p</a:t>
            </a:r>
          </a:p>
          <a:p>
            <a:pP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sign = </a:t>
            </a:r>
            <a:r>
              <a:rPr lang="en-US" altLang="zh-CN" sz="800" dirty="0" err="1">
                <a:solidFill>
                  <a:srgbClr val="FFFFFF"/>
                </a:solidFill>
                <a:latin typeface="微软雅黑" panose="020B0503020204020204" pitchFamily="34" charset="-122"/>
                <a:ea typeface="微软雅黑" panose="020B0503020204020204" pitchFamily="34" charset="-122"/>
              </a:rPr>
              <a:t>pd.DataFrame</a:t>
            </a:r>
            <a:r>
              <a:rPr lang="en-US" altLang="zh-CN" sz="800" dirty="0">
                <a:solidFill>
                  <a:srgbClr val="FFFFFF"/>
                </a:solidFill>
                <a:latin typeface="微软雅黑" panose="020B0503020204020204" pitchFamily="34" charset="-122"/>
                <a:ea typeface="微软雅黑" panose="020B0503020204020204" pitchFamily="34" charset="-122"/>
              </a:rPr>
              <a:t>(data=matrix)</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plt.figure</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figsize</a:t>
            </a:r>
            <a:r>
              <a:rPr lang="en-US" altLang="zh-CN" sz="800" dirty="0">
                <a:solidFill>
                  <a:srgbClr val="FFFFFF"/>
                </a:solidFill>
                <a:latin typeface="微软雅黑" panose="020B0503020204020204" pitchFamily="34" charset="-122"/>
                <a:ea typeface="微软雅黑" panose="020B0503020204020204" pitchFamily="34" charset="-122"/>
              </a:rPr>
              <a:t>=(16,12))</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sns.heatmap</a:t>
            </a:r>
            <a:r>
              <a:rPr lang="en-US" altLang="zh-CN" sz="800" dirty="0">
                <a:solidFill>
                  <a:srgbClr val="FFFFFF"/>
                </a:solidFill>
                <a:latin typeface="微软雅黑" panose="020B0503020204020204" pitchFamily="34" charset="-122"/>
                <a:ea typeface="微软雅黑" panose="020B0503020204020204" pitchFamily="34" charset="-122"/>
              </a:rPr>
              <a:t>(data=</a:t>
            </a:r>
            <a:r>
              <a:rPr lang="en-US" altLang="zh-CN" sz="800" dirty="0" err="1">
                <a:solidFill>
                  <a:srgbClr val="FFFFFF"/>
                </a:solidFill>
                <a:latin typeface="微软雅黑" panose="020B0503020204020204" pitchFamily="34" charset="-122"/>
                <a:ea typeface="微软雅黑" panose="020B0503020204020204" pitchFamily="34" charset="-122"/>
              </a:rPr>
              <a:t>sign,annot</a:t>
            </a:r>
            <a:r>
              <a:rPr lang="en-US" altLang="zh-CN" sz="800" dirty="0">
                <a:solidFill>
                  <a:srgbClr val="FFFFFF"/>
                </a:solidFill>
                <a:latin typeface="微软雅黑" panose="020B0503020204020204" pitchFamily="34" charset="-122"/>
                <a:ea typeface="微软雅黑" panose="020B0503020204020204" pitchFamily="34" charset="-122"/>
              </a:rPr>
              <a:t>=</a:t>
            </a:r>
            <a:r>
              <a:rPr lang="en-US" altLang="zh-CN" sz="800" dirty="0" err="1">
                <a:solidFill>
                  <a:srgbClr val="FFFFFF"/>
                </a:solidFill>
                <a:latin typeface="微软雅黑" panose="020B0503020204020204" pitchFamily="34" charset="-122"/>
                <a:ea typeface="微软雅黑" panose="020B0503020204020204" pitchFamily="34" charset="-122"/>
              </a:rPr>
              <a:t>True,fmt</a:t>
            </a:r>
            <a:r>
              <a:rPr lang="en-US" altLang="zh-CN" sz="800" dirty="0">
                <a:solidFill>
                  <a:srgbClr val="FFFFFF"/>
                </a:solidFill>
                <a:latin typeface="微软雅黑" panose="020B0503020204020204" pitchFamily="34" charset="-122"/>
                <a:ea typeface="微软雅黑" panose="020B0503020204020204" pitchFamily="34" charset="-122"/>
              </a:rPr>
              <a:t>='.2f',cmap='</a:t>
            </a:r>
            <a:r>
              <a:rPr lang="en-US" altLang="zh-CN" sz="800" dirty="0" err="1">
                <a:solidFill>
                  <a:srgbClr val="FFFFFF"/>
                </a:solidFill>
                <a:latin typeface="微软雅黑" panose="020B0503020204020204" pitchFamily="34" charset="-122"/>
                <a:ea typeface="微软雅黑" panose="020B0503020204020204" pitchFamily="34" charset="-122"/>
              </a:rPr>
              <a:t>coolwarm</a:t>
            </a:r>
            <a:r>
              <a:rPr lang="en-US" altLang="zh-CN" sz="800" dirty="0">
                <a:solidFill>
                  <a:srgbClr val="FFFFFF"/>
                </a:solidFill>
                <a:latin typeface="微软雅黑" panose="020B0503020204020204" pitchFamily="34" charset="-122"/>
                <a:ea typeface="微软雅黑" panose="020B0503020204020204" pitchFamily="34" charset="-122"/>
              </a:rPr>
              <a:t>')</a:t>
            </a:r>
          </a:p>
          <a:p>
            <a:pPr defTabSz="685800">
              <a:lnSpc>
                <a:spcPts val="1500"/>
              </a:lnSpc>
              <a:buClr>
                <a:srgbClr val="0070C0"/>
              </a:buClr>
            </a:pPr>
            <a:r>
              <a:rPr lang="en-US" altLang="zh-CN" sz="800" dirty="0" err="1">
                <a:solidFill>
                  <a:srgbClr val="FFFFFF"/>
                </a:solidFill>
                <a:latin typeface="微软雅黑" panose="020B0503020204020204" pitchFamily="34" charset="-122"/>
                <a:ea typeface="微软雅黑" panose="020B0503020204020204" pitchFamily="34" charset="-122"/>
              </a:rPr>
              <a:t>plt.show</a:t>
            </a:r>
            <a:r>
              <a:rPr lang="en-US" altLang="zh-CN" sz="800" dirty="0">
                <a:solidFill>
                  <a:srgbClr val="FFFFFF"/>
                </a:solidFill>
                <a:latin typeface="微软雅黑" panose="020B0503020204020204" pitchFamily="34" charset="-122"/>
                <a:ea typeface="微软雅黑" panose="020B0503020204020204" pitchFamily="34" charset="-122"/>
              </a:rPr>
              <a:t>()</a:t>
            </a:r>
            <a:endParaRPr lang="zh-CN" altLang="en-US"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47" name="Picture 2">
            <a:extLst>
              <a:ext uri="{FF2B5EF4-FFF2-40B4-BE49-F238E27FC236}">
                <a16:creationId xmlns:a16="http://schemas.microsoft.com/office/drawing/2014/main" id="{AA649D5C-2435-4AEE-97DD-46269C9B64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4658" y="865529"/>
            <a:ext cx="3743840" cy="3510396"/>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组 60">
            <a:extLst>
              <a:ext uri="{FF2B5EF4-FFF2-40B4-BE49-F238E27FC236}">
                <a16:creationId xmlns:a16="http://schemas.microsoft.com/office/drawing/2014/main" id="{F79C5E10-F928-4FCD-92B3-3EA3D0325EE1}"/>
              </a:ext>
            </a:extLst>
          </p:cNvPr>
          <p:cNvGrpSpPr>
            <a:grpSpLocks noChangeAspect="1"/>
          </p:cNvGrpSpPr>
          <p:nvPr/>
        </p:nvGrpSpPr>
        <p:grpSpPr>
          <a:xfrm>
            <a:off x="1823743" y="1040648"/>
            <a:ext cx="360000" cy="139654"/>
            <a:chOff x="4041159" y="1376400"/>
            <a:chExt cx="612485" cy="237600"/>
          </a:xfrm>
        </p:grpSpPr>
        <p:sp>
          <p:nvSpPr>
            <p:cNvPr id="54" name="燕尾形 61">
              <a:extLst>
                <a:ext uri="{FF2B5EF4-FFF2-40B4-BE49-F238E27FC236}">
                  <a16:creationId xmlns:a16="http://schemas.microsoft.com/office/drawing/2014/main" id="{39D5EC81-E497-483B-83EE-999D73556C2E}"/>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62">
              <a:extLst>
                <a:ext uri="{FF2B5EF4-FFF2-40B4-BE49-F238E27FC236}">
                  <a16:creationId xmlns:a16="http://schemas.microsoft.com/office/drawing/2014/main" id="{CAC33F48-B5F2-4B6F-9470-EDAB5B2B868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3">
              <a:extLst>
                <a:ext uri="{FF2B5EF4-FFF2-40B4-BE49-F238E27FC236}">
                  <a16:creationId xmlns:a16="http://schemas.microsoft.com/office/drawing/2014/main" id="{24853E43-36EE-4D3F-8FAF-E52BC58593F4}"/>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4">
              <a:extLst>
                <a:ext uri="{FF2B5EF4-FFF2-40B4-BE49-F238E27FC236}">
                  <a16:creationId xmlns:a16="http://schemas.microsoft.com/office/drawing/2014/main" id="{83AAB54C-E438-4290-A4D9-0D73A2BDB548}"/>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5">
              <a:extLst>
                <a:ext uri="{FF2B5EF4-FFF2-40B4-BE49-F238E27FC236}">
                  <a16:creationId xmlns:a16="http://schemas.microsoft.com/office/drawing/2014/main" id="{A10E9171-3378-4399-84F4-DB170191BAAB}"/>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706888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800" fill="hold"/>
                                        <p:tgtEl>
                                          <p:spTgt spid="41"/>
                                        </p:tgtEl>
                                        <p:attrNameLst>
                                          <p:attrName>ppt_x</p:attrName>
                                        </p:attrNameLst>
                                      </p:cBhvr>
                                      <p:tavLst>
                                        <p:tav tm="0">
                                          <p:val>
                                            <p:strVal val="1+#ppt_w/2"/>
                                          </p:val>
                                        </p:tav>
                                        <p:tav tm="100000">
                                          <p:val>
                                            <p:strVal val="#ppt_x"/>
                                          </p:val>
                                        </p:tav>
                                      </p:tavLst>
                                    </p:anim>
                                    <p:anim calcmode="lin" valueType="num">
                                      <p:cBhvr additive="base">
                                        <p:cTn id="8" dur="8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6" presetClass="emph" presetSubtype="0" fill="hold" nodeType="afterEffect">
                                  <p:stCondLst>
                                    <p:cond delay="0"/>
                                  </p:stCondLst>
                                  <p:childTnLst>
                                    <p:animEffect transition="out" filter="fade">
                                      <p:cBhvr>
                                        <p:cTn id="11" dur="500" tmFilter="0, 0; .2, .5; .8, .5; 1, 0"/>
                                        <p:tgtEl>
                                          <p:spTgt spid="41"/>
                                        </p:tgtEl>
                                      </p:cBhvr>
                                    </p:animEffect>
                                    <p:animScale>
                                      <p:cBhvr>
                                        <p:cTn id="12" dur="250" autoRev="1" fill="hold"/>
                                        <p:tgtEl>
                                          <p:spTgt spid="41"/>
                                        </p:tgtEl>
                                      </p:cBhvr>
                                      <p:by x="105000" y="105000"/>
                                    </p:animScale>
                                  </p:childTnLst>
                                </p:cTn>
                              </p:par>
                            </p:childTnLst>
                          </p:cTn>
                        </p:par>
                        <p:par>
                          <p:cTn id="13" fill="hold">
                            <p:stCondLst>
                              <p:cond delay="1300"/>
                            </p:stCondLst>
                            <p:childTnLst>
                              <p:par>
                                <p:cTn id="14" presetID="14" presetClass="entr" presetSubtype="10" fill="hold" grpId="0" nodeType="afterEffect">
                                  <p:stCondLst>
                                    <p:cond delay="200"/>
                                  </p:stCondLst>
                                  <p:childTnLst>
                                    <p:set>
                                      <p:cBhvr>
                                        <p:cTn id="15" dur="1" fill="hold">
                                          <p:stCondLst>
                                            <p:cond delay="0"/>
                                          </p:stCondLst>
                                        </p:cTn>
                                        <p:tgtEl>
                                          <p:spTgt spid="46"/>
                                        </p:tgtEl>
                                        <p:attrNameLst>
                                          <p:attrName>style.visibility</p:attrName>
                                        </p:attrNameLst>
                                      </p:cBhvr>
                                      <p:to>
                                        <p:strVal val="visible"/>
                                      </p:to>
                                    </p:set>
                                    <p:animEffect transition="in" filter="randombar(horizontal)">
                                      <p:cBhvr>
                                        <p:cTn id="16" dur="500"/>
                                        <p:tgtEl>
                                          <p:spTgt spid="46"/>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AA82050A-9BE8-41C3-9666-45CE47268F38}"/>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8A6E846F-0E8D-4BD4-853A-3ACCEDE94A88}"/>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ED83F9D-029E-4166-ACAA-6A9878215347}"/>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4754028-2DA9-475A-94B3-B6363C0813BF}"/>
              </a:ext>
            </a:extLst>
          </p:cNvPr>
          <p:cNvSpPr txBox="1">
            <a:spLocks noChangeArrowheads="1"/>
          </p:cNvSpPr>
          <p:nvPr/>
        </p:nvSpPr>
        <p:spPr bwMode="auto">
          <a:xfrm>
            <a:off x="2636385" y="2015961"/>
            <a:ext cx="6361101" cy="105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dirty="0"/>
              <a:t>Based on the results of correlation with wage and the p value between features, we finally choose the following features: </a:t>
            </a:r>
          </a:p>
          <a:p>
            <a:pPr>
              <a:lnSpc>
                <a:spcPts val="1500"/>
              </a:lnSpc>
              <a:buClr>
                <a:srgbClr val="0070C0"/>
              </a:buClr>
            </a:pPr>
            <a:endParaRPr lang="en-US" altLang="zh-CN" dirty="0"/>
          </a:p>
          <a:p>
            <a:pPr>
              <a:lnSpc>
                <a:spcPts val="1500"/>
              </a:lnSpc>
              <a:buClr>
                <a:srgbClr val="0070C0"/>
              </a:buClr>
            </a:pPr>
            <a:endParaRPr lang="en-US" altLang="zh-CN" dirty="0"/>
          </a:p>
          <a:p>
            <a:pPr>
              <a:lnSpc>
                <a:spcPts val="1500"/>
              </a:lnSpc>
              <a:buClr>
                <a:srgbClr val="0070C0"/>
              </a:buClr>
            </a:pPr>
            <a:r>
              <a:rPr lang="en-US" altLang="zh-CN" dirty="0"/>
              <a:t>'Value’, 'International Reputation’, 'Overall’, 'Reactions’, 'Potential’, 'RCM’, 'Composure’, 'RS'</a:t>
            </a: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DBB750C8-1B34-4C3D-AD17-F842929E6DE3}"/>
              </a:ext>
            </a:extLst>
          </p:cNvPr>
          <p:cNvGrpSpPr/>
          <p:nvPr/>
        </p:nvGrpSpPr>
        <p:grpSpPr>
          <a:xfrm>
            <a:off x="2391691" y="843123"/>
            <a:ext cx="2961359" cy="396000"/>
            <a:chOff x="2391690" y="843123"/>
            <a:chExt cx="4108307" cy="396000"/>
          </a:xfrm>
        </p:grpSpPr>
        <p:grpSp>
          <p:nvGrpSpPr>
            <p:cNvPr id="46" name="组 12">
              <a:extLst>
                <a:ext uri="{FF2B5EF4-FFF2-40B4-BE49-F238E27FC236}">
                  <a16:creationId xmlns:a16="http://schemas.microsoft.com/office/drawing/2014/main" id="{50E510CE-364F-4D71-9876-C8FEDA4E7F3E}"/>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1775E9EF-76D5-4C07-8B7A-A64E1CAA7E31}"/>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4A9FCF61-30B3-4EA2-B395-D98362C4A15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5F2EA6A4-60AF-46E6-93F8-9F0AFCB69027}"/>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6D87DFF1-ABDD-4A58-A957-D5DD1280D05E}"/>
                </a:ext>
              </a:extLst>
            </p:cNvPr>
            <p:cNvSpPr txBox="1"/>
            <p:nvPr/>
          </p:nvSpPr>
          <p:spPr>
            <a:xfrm>
              <a:off x="2943988" y="860430"/>
              <a:ext cx="1414775" cy="338552"/>
            </a:xfrm>
            <a:prstGeom prst="rect">
              <a:avLst/>
            </a:prstGeom>
            <a:noFill/>
          </p:spPr>
          <p:txBody>
            <a:bodyPr wrap="square" lIns="91438" tIns="45719" rIns="91438" bIns="45719" rtlCol="0">
              <a:spAutoFit/>
            </a:bodyPr>
            <a:lstStyle/>
            <a:p>
              <a:pPr algn="dist"/>
              <a:r>
                <a:rPr kumimoji="1" lang="en-US" altLang="zh-CN" sz="1600" dirty="0">
                  <a:solidFill>
                    <a:srgbClr val="FFFFFF"/>
                  </a:solidFill>
                  <a:latin typeface="微软雅黑"/>
                  <a:ea typeface="微软雅黑"/>
                  <a:cs typeface="微软雅黑"/>
                </a:rPr>
                <a:t>Result</a:t>
              </a:r>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4EB4893D-BD73-4F46-94BF-8A815E7C8870}"/>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1987EED1-7EDD-4CD8-985B-55CB903E8DEE}"/>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AB24D726-3135-494B-9932-B2A6D137CA98}"/>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9D6A92A2-487E-4559-AC78-5CD84CD395D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4DD32AFA-82DC-4D8A-810F-2B9BD046047F}"/>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88A18DC8-5B33-4A59-A5C7-4AC738D8E92D}"/>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395706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42"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44"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5"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6"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3"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 altLang="zh-CN" sz="4000" b="1" dirty="0"/>
                <a:t>Linear Regression</a:t>
              </a:r>
            </a:p>
          </p:txBody>
        </p:sp>
      </p:grpSp>
      <p:grpSp>
        <p:nvGrpSpPr>
          <p:cNvPr id="47" name="组 10">
            <a:extLst>
              <a:ext uri="{FF2B5EF4-FFF2-40B4-BE49-F238E27FC236}">
                <a16:creationId xmlns:a16="http://schemas.microsoft.com/office/drawing/2014/main" id="{D3B1A296-0C02-564E-8CAD-B4101357531B}"/>
              </a:ext>
            </a:extLst>
          </p:cNvPr>
          <p:cNvGrpSpPr/>
          <p:nvPr/>
        </p:nvGrpSpPr>
        <p:grpSpPr>
          <a:xfrm>
            <a:off x="2925512" y="1323873"/>
            <a:ext cx="612485" cy="237600"/>
            <a:chOff x="4041159" y="1376400"/>
            <a:chExt cx="612485" cy="237600"/>
          </a:xfrm>
        </p:grpSpPr>
        <p:sp>
          <p:nvSpPr>
            <p:cNvPr id="53" name="燕尾形 52">
              <a:extLst>
                <a:ext uri="{FF2B5EF4-FFF2-40B4-BE49-F238E27FC236}">
                  <a16:creationId xmlns:a16="http://schemas.microsoft.com/office/drawing/2014/main" id="{C895CE60-E243-B645-8A81-148272FC0975}"/>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53">
              <a:extLst>
                <a:ext uri="{FF2B5EF4-FFF2-40B4-BE49-F238E27FC236}">
                  <a16:creationId xmlns:a16="http://schemas.microsoft.com/office/drawing/2014/main" id="{E199898C-E840-744F-81A5-8B4329131174}"/>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54">
              <a:extLst>
                <a:ext uri="{FF2B5EF4-FFF2-40B4-BE49-F238E27FC236}">
                  <a16:creationId xmlns:a16="http://schemas.microsoft.com/office/drawing/2014/main" id="{0811C3F7-D1C6-0A45-AA4C-707FBFD665B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55">
              <a:extLst>
                <a:ext uri="{FF2B5EF4-FFF2-40B4-BE49-F238E27FC236}">
                  <a16:creationId xmlns:a16="http://schemas.microsoft.com/office/drawing/2014/main" id="{EA1A726A-B958-694E-978E-EDF6A5E37B0C}"/>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56">
              <a:extLst>
                <a:ext uri="{FF2B5EF4-FFF2-40B4-BE49-F238E27FC236}">
                  <a16:creationId xmlns:a16="http://schemas.microsoft.com/office/drawing/2014/main" id="{1F5A8EE3-0E28-BC4C-825D-DEB56681B75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8" name="组 60">
            <a:extLst>
              <a:ext uri="{FF2B5EF4-FFF2-40B4-BE49-F238E27FC236}">
                <a16:creationId xmlns:a16="http://schemas.microsoft.com/office/drawing/2014/main" id="{8551EB0A-401C-0A4A-AB62-334AB685A2FB}"/>
              </a:ext>
            </a:extLst>
          </p:cNvPr>
          <p:cNvGrpSpPr>
            <a:grpSpLocks noChangeAspect="1"/>
          </p:cNvGrpSpPr>
          <p:nvPr/>
        </p:nvGrpSpPr>
        <p:grpSpPr>
          <a:xfrm>
            <a:off x="1864568" y="1772661"/>
            <a:ext cx="360000" cy="139654"/>
            <a:chOff x="4041159" y="1376400"/>
            <a:chExt cx="612485" cy="237600"/>
          </a:xfrm>
        </p:grpSpPr>
        <p:sp>
          <p:nvSpPr>
            <p:cNvPr id="59" name="燕尾形 61">
              <a:extLst>
                <a:ext uri="{FF2B5EF4-FFF2-40B4-BE49-F238E27FC236}">
                  <a16:creationId xmlns:a16="http://schemas.microsoft.com/office/drawing/2014/main" id="{A133FA52-41BF-C34A-9388-F92127ED29C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DBB7B03D-0148-1640-9744-3713FA0C5CAF}"/>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2B260122-D9B1-3842-8D4F-B5343BDC6559}"/>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6B19A44B-C7C5-D54C-8CEC-E67E73E7201A}"/>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15DCAD9D-AEB0-7544-985C-61B67FA354F2}"/>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8547830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500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400"/>
                                        <p:tgtEl>
                                          <p:spTgt spid="47"/>
                                        </p:tgtEl>
                                      </p:cBhvr>
                                    </p:animEffect>
                                  </p:childTnLst>
                                </p:cTn>
                              </p:par>
                              <p:par>
                                <p:cTn id="8" presetID="14" presetClass="entr" presetSubtype="10"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屏幕截图&#10;&#10;描述已自动生成">
            <a:extLst>
              <a:ext uri="{FF2B5EF4-FFF2-40B4-BE49-F238E27FC236}">
                <a16:creationId xmlns:a16="http://schemas.microsoft.com/office/drawing/2014/main" id="{74C59364-79B7-0C46-A8BB-3DD192AD153F}"/>
              </a:ext>
            </a:extLst>
          </p:cNvPr>
          <p:cNvPicPr>
            <a:picLocks noChangeAspect="1"/>
          </p:cNvPicPr>
          <p:nvPr/>
        </p:nvPicPr>
        <p:blipFill>
          <a:blip r:embed="rId8"/>
          <a:stretch>
            <a:fillRect/>
          </a:stretch>
        </p:blipFill>
        <p:spPr>
          <a:xfrm>
            <a:off x="2907530" y="1232332"/>
            <a:ext cx="3988305" cy="3230152"/>
          </a:xfrm>
          <a:prstGeom prst="rect">
            <a:avLst/>
          </a:prstGeom>
        </p:spPr>
      </p:pic>
      <p:grpSp>
        <p:nvGrpSpPr>
          <p:cNvPr id="42" name="组 60">
            <a:extLst>
              <a:ext uri="{FF2B5EF4-FFF2-40B4-BE49-F238E27FC236}">
                <a16:creationId xmlns:a16="http://schemas.microsoft.com/office/drawing/2014/main" id="{091C1D60-B3AB-B84A-A34D-6DB7E5B96762}"/>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317F68E9-7D0B-CC48-8589-54A46264E45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679B32AF-2D2F-1947-AD41-C044B440FFBE}"/>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5611A273-DC78-6140-A1AE-E0A4140591A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3C97B18E-8394-0648-85CD-1F75DFB7C6E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47540994-FB5D-674F-A963-2916C165156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58567262-0D5D-454A-AAC8-0B847283759C}"/>
              </a:ext>
            </a:extLst>
          </p:cNvPr>
          <p:cNvGrpSpPr/>
          <p:nvPr/>
        </p:nvGrpSpPr>
        <p:grpSpPr>
          <a:xfrm>
            <a:off x="2907530" y="523736"/>
            <a:ext cx="3238128" cy="516428"/>
            <a:chOff x="2391690" y="843123"/>
            <a:chExt cx="4108307" cy="396000"/>
          </a:xfrm>
        </p:grpSpPr>
        <p:grpSp>
          <p:nvGrpSpPr>
            <p:cNvPr id="54" name="组 12">
              <a:extLst>
                <a:ext uri="{FF2B5EF4-FFF2-40B4-BE49-F238E27FC236}">
                  <a16:creationId xmlns:a16="http://schemas.microsoft.com/office/drawing/2014/main" id="{A99041FD-46D0-F848-8A02-0734622DD1E0}"/>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20B2B047-E043-104D-9D4E-35068A6F64D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C44B0457-3EA7-6245-BE16-5F9719DC9672}"/>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DA5DBDD2-0F21-7B42-BD30-F43A3704CC3A}"/>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9DB347A4-17EC-444C-88D5-00544BE66089}"/>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Define The Model</a:t>
              </a:r>
              <a:endParaRPr kumimoji="1" lang="zh-CN" altLang="en-US" sz="1600" dirty="0">
                <a:solidFill>
                  <a:srgbClr val="FFFFFF"/>
                </a:solidFill>
                <a:latin typeface="微软雅黑"/>
                <a:ea typeface="微软雅黑"/>
                <a:cs typeface="微软雅黑"/>
              </a:endParaRPr>
            </a:p>
          </p:txBody>
        </p:sp>
      </p:grpSp>
      <p:grpSp>
        <p:nvGrpSpPr>
          <p:cNvPr id="59" name="Group 19">
            <a:extLst>
              <a:ext uri="{FF2B5EF4-FFF2-40B4-BE49-F238E27FC236}">
                <a16:creationId xmlns:a16="http://schemas.microsoft.com/office/drawing/2014/main" id="{3F2CB2EA-9CDF-684C-8514-AA872CBE9D3D}"/>
              </a:ext>
            </a:extLst>
          </p:cNvPr>
          <p:cNvGrpSpPr>
            <a:grpSpLocks/>
          </p:cNvGrpSpPr>
          <p:nvPr/>
        </p:nvGrpSpPr>
        <p:grpSpPr bwMode="auto">
          <a:xfrm flipH="1">
            <a:off x="6470565" y="635217"/>
            <a:ext cx="2944510" cy="4211701"/>
            <a:chOff x="975" y="255"/>
            <a:chExt cx="3447" cy="4065"/>
          </a:xfrm>
        </p:grpSpPr>
        <p:grpSp>
          <p:nvGrpSpPr>
            <p:cNvPr id="60" name="Group 20">
              <a:extLst>
                <a:ext uri="{FF2B5EF4-FFF2-40B4-BE49-F238E27FC236}">
                  <a16:creationId xmlns:a16="http://schemas.microsoft.com/office/drawing/2014/main" id="{56EF0B92-3279-B84D-B597-D58142274D15}"/>
                </a:ext>
              </a:extLst>
            </p:cNvPr>
            <p:cNvGrpSpPr>
              <a:grpSpLocks/>
            </p:cNvGrpSpPr>
            <p:nvPr/>
          </p:nvGrpSpPr>
          <p:grpSpPr bwMode="auto">
            <a:xfrm>
              <a:off x="975" y="283"/>
              <a:ext cx="3447" cy="4037"/>
              <a:chOff x="975" y="300"/>
              <a:chExt cx="3447" cy="4037"/>
            </a:xfrm>
          </p:grpSpPr>
          <p:pic>
            <p:nvPicPr>
              <p:cNvPr id="62" name="Picture 21" descr="T1">
                <a:extLst>
                  <a:ext uri="{FF2B5EF4-FFF2-40B4-BE49-F238E27FC236}">
                    <a16:creationId xmlns:a16="http://schemas.microsoft.com/office/drawing/2014/main" id="{2F3E120D-EAC4-2D44-ACE6-1C604B15C2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descr="T2">
                <a:extLst>
                  <a:ext uri="{FF2B5EF4-FFF2-40B4-BE49-F238E27FC236}">
                    <a16:creationId xmlns:a16="http://schemas.microsoft.com/office/drawing/2014/main" id="{CB3F7DFB-0BED-1C43-9E81-10648784A2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23" descr="T3">
              <a:extLst>
                <a:ext uri="{FF2B5EF4-FFF2-40B4-BE49-F238E27FC236}">
                  <a16:creationId xmlns:a16="http://schemas.microsoft.com/office/drawing/2014/main" id="{B2B36AB7-DF7D-364D-84BA-809CF8B88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 Box 11">
            <a:extLst>
              <a:ext uri="{FF2B5EF4-FFF2-40B4-BE49-F238E27FC236}">
                <a16:creationId xmlns:a16="http://schemas.microsoft.com/office/drawing/2014/main" id="{570BA789-E0AD-B144-A647-062652075207}"/>
              </a:ext>
            </a:extLst>
          </p:cNvPr>
          <p:cNvSpPr txBox="1">
            <a:spLocks noChangeArrowheads="1"/>
          </p:cNvSpPr>
          <p:nvPr/>
        </p:nvSpPr>
        <p:spPr bwMode="auto">
          <a:xfrm>
            <a:off x="7126879" y="1629687"/>
            <a:ext cx="1868369" cy="19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With the for loop, we put all the features into the model.</a:t>
            </a:r>
          </a:p>
          <a:p>
            <a:pPr algn="just" defTabSz="685800">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Use train_test_split to separate the data set, with test set size as 30%.</a:t>
            </a:r>
          </a:p>
          <a:p>
            <a:pPr algn="just" defTabSz="685800">
              <a:lnSpc>
                <a:spcPts val="1500"/>
              </a:lnSpc>
              <a:buClr>
                <a:srgbClr val="0070C0"/>
              </a:buClr>
            </a:pPr>
            <a:endParaRPr lang="en-US" altLang="zh-CN"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Get the model with sm.OLS function which is </a:t>
            </a:r>
            <a:r>
              <a:rPr lang="en" altLang="zh-CN" sz="800" dirty="0">
                <a:solidFill>
                  <a:srgbClr val="FFFFFF"/>
                </a:solidFill>
                <a:latin typeface="微软雅黑" panose="020B0503020204020204" pitchFamily="34" charset="-122"/>
                <a:ea typeface="微软雅黑" panose="020B0503020204020204" pitchFamily="34" charset="-122"/>
              </a:rPr>
              <a:t>Ordinary Least Square.</a:t>
            </a:r>
            <a:endParaRPr lang="zh-CN" altLang="en-US" sz="800" dirty="0">
              <a:solidFill>
                <a:srgbClr val="FFFFFF"/>
              </a:solidFill>
              <a:latin typeface="微软雅黑" panose="020B0503020204020204" pitchFamily="34" charset="-122"/>
              <a:ea typeface="微软雅黑" panose="020B0503020204020204" pitchFamily="34" charset="-122"/>
            </a:endParaRPr>
          </a:p>
          <a:p>
            <a:pPr algn="just" defTabSz="685800">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98912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par>
                                <p:cTn id="8" presetID="2" presetClass="entr" presetSubtype="2" accel="50000" decel="5000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additive="base">
                                        <p:cTn id="10" dur="800" fill="hold"/>
                                        <p:tgtEl>
                                          <p:spTgt spid="59"/>
                                        </p:tgtEl>
                                        <p:attrNameLst>
                                          <p:attrName>ppt_x</p:attrName>
                                        </p:attrNameLst>
                                      </p:cBhvr>
                                      <p:tavLst>
                                        <p:tav tm="0">
                                          <p:val>
                                            <p:strVal val="1+#ppt_w/2"/>
                                          </p:val>
                                        </p:tav>
                                        <p:tav tm="100000">
                                          <p:val>
                                            <p:strVal val="#ppt_x"/>
                                          </p:val>
                                        </p:tav>
                                      </p:tavLst>
                                    </p:anim>
                                    <p:anim calcmode="lin" valueType="num">
                                      <p:cBhvr additive="base">
                                        <p:cTn id="11" dur="800" fill="hold"/>
                                        <p:tgtEl>
                                          <p:spTgt spid="59"/>
                                        </p:tgtEl>
                                        <p:attrNameLst>
                                          <p:attrName>ppt_y</p:attrName>
                                        </p:attrNameLst>
                                      </p:cBhvr>
                                      <p:tavLst>
                                        <p:tav tm="0">
                                          <p:val>
                                            <p:strVal val="#ppt_y"/>
                                          </p:val>
                                        </p:tav>
                                        <p:tav tm="100000">
                                          <p:val>
                                            <p:strVal val="#ppt_y"/>
                                          </p:val>
                                        </p:tav>
                                      </p:tavLst>
                                    </p:anim>
                                  </p:childTnLst>
                                </p:cTn>
                              </p:par>
                            </p:childTnLst>
                          </p:cTn>
                        </p:par>
                        <p:par>
                          <p:cTn id="12" fill="hold">
                            <p:stCondLst>
                              <p:cond delay="800"/>
                            </p:stCondLst>
                            <p:childTnLst>
                              <p:par>
                                <p:cTn id="13" presetID="26" presetClass="emph" presetSubtype="0" fill="hold" nodeType="afterEffect">
                                  <p:stCondLst>
                                    <p:cond delay="0"/>
                                  </p:stCondLst>
                                  <p:childTnLst>
                                    <p:animEffect transition="out" filter="fade">
                                      <p:cBhvr>
                                        <p:cTn id="14" dur="500" tmFilter="0, 0; .2, .5; .8, .5; 1, 0"/>
                                        <p:tgtEl>
                                          <p:spTgt spid="59"/>
                                        </p:tgtEl>
                                      </p:cBhvr>
                                    </p:animEffect>
                                    <p:animScale>
                                      <p:cBhvr>
                                        <p:cTn id="15" dur="250" autoRev="1" fill="hold"/>
                                        <p:tgtEl>
                                          <p:spTgt spid="59"/>
                                        </p:tgtEl>
                                      </p:cBhvr>
                                      <p:by x="105000" y="105000"/>
                                    </p:animScale>
                                  </p:childTnLst>
                                </p:cTn>
                              </p:par>
                            </p:childTnLst>
                          </p:cTn>
                        </p:par>
                        <p:par>
                          <p:cTn id="16" fill="hold">
                            <p:stCondLst>
                              <p:cond delay="1300"/>
                            </p:stCondLst>
                            <p:childTnLst>
                              <p:par>
                                <p:cTn id="17" presetID="14" presetClass="entr" presetSubtype="10" fill="hold" grpId="0" nodeType="afterEffect">
                                  <p:stCondLst>
                                    <p:cond delay="200"/>
                                  </p:stCondLst>
                                  <p:childTnLst>
                                    <p:set>
                                      <p:cBhvr>
                                        <p:cTn id="18" dur="1" fill="hold">
                                          <p:stCondLst>
                                            <p:cond delay="0"/>
                                          </p:stCondLst>
                                        </p:cTn>
                                        <p:tgtEl>
                                          <p:spTgt spid="64"/>
                                        </p:tgtEl>
                                        <p:attrNameLst>
                                          <p:attrName>style.visibility</p:attrName>
                                        </p:attrNameLst>
                                      </p:cBhvr>
                                      <p:to>
                                        <p:strVal val="visible"/>
                                      </p:to>
                                    </p:set>
                                    <p:animEffect transition="in" filter="randombar(horizontal)">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537B26C3-4301-2D41-9ED8-FC3EBB6A252E}"/>
              </a:ext>
            </a:extLst>
          </p:cNvPr>
          <p:cNvPicPr>
            <a:picLocks noChangeAspect="1"/>
          </p:cNvPicPr>
          <p:nvPr/>
        </p:nvPicPr>
        <p:blipFill>
          <a:blip r:embed="rId8"/>
          <a:stretch>
            <a:fillRect/>
          </a:stretch>
        </p:blipFill>
        <p:spPr>
          <a:xfrm>
            <a:off x="3927898" y="1314958"/>
            <a:ext cx="3911446" cy="3207015"/>
          </a:xfrm>
          <a:prstGeom prst="rect">
            <a:avLst/>
          </a:prstGeom>
        </p:spPr>
      </p:pic>
      <p:grpSp>
        <p:nvGrpSpPr>
          <p:cNvPr id="53" name="组 1">
            <a:extLst>
              <a:ext uri="{FF2B5EF4-FFF2-40B4-BE49-F238E27FC236}">
                <a16:creationId xmlns:a16="http://schemas.microsoft.com/office/drawing/2014/main" id="{6C3DC9D1-F2DD-804E-94CA-B53F5527665F}"/>
              </a:ext>
            </a:extLst>
          </p:cNvPr>
          <p:cNvGrpSpPr/>
          <p:nvPr/>
        </p:nvGrpSpPr>
        <p:grpSpPr>
          <a:xfrm>
            <a:off x="3025838" y="537724"/>
            <a:ext cx="5084492" cy="516428"/>
            <a:chOff x="2391690" y="843123"/>
            <a:chExt cx="4108307" cy="396000"/>
          </a:xfrm>
        </p:grpSpPr>
        <p:grpSp>
          <p:nvGrpSpPr>
            <p:cNvPr id="54" name="组 12">
              <a:extLst>
                <a:ext uri="{FF2B5EF4-FFF2-40B4-BE49-F238E27FC236}">
                  <a16:creationId xmlns:a16="http://schemas.microsoft.com/office/drawing/2014/main" id="{8D1C072A-4763-6040-825A-19C7B465BA86}"/>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6CEB078A-AC9F-FB4B-BAC0-E910B087915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870ED3E6-0812-AB40-837C-AB4A1293C1A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AA035A19-8B6B-A04B-AFDA-931FA00049B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57EAFA6A-D736-914D-87A9-FE2CF6FF72C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Score With Different Feature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1669544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7" name="矩形 46">
            <a:extLst>
              <a:ext uri="{FF2B5EF4-FFF2-40B4-BE49-F238E27FC236}">
                <a16:creationId xmlns:a16="http://schemas.microsoft.com/office/drawing/2014/main" id="{82EC12A4-F60D-B448-9D87-04AB42E4EEB1}"/>
              </a:ext>
            </a:extLst>
          </p:cNvPr>
          <p:cNvSpPr/>
          <p:nvPr/>
        </p:nvSpPr>
        <p:spPr>
          <a:xfrm>
            <a:off x="2553820" y="3663065"/>
            <a:ext cx="1253826" cy="623336"/>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72390FC-804B-9542-A0E5-5EA11ABAE43D}"/>
              </a:ext>
            </a:extLst>
          </p:cNvPr>
          <p:cNvSpPr/>
          <p:nvPr/>
        </p:nvSpPr>
        <p:spPr>
          <a:xfrm>
            <a:off x="3807646" y="3455285"/>
            <a:ext cx="1253826" cy="831116"/>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6678F08-E948-2348-8A5B-DB7156DE7BEF}"/>
              </a:ext>
            </a:extLst>
          </p:cNvPr>
          <p:cNvSpPr/>
          <p:nvPr/>
        </p:nvSpPr>
        <p:spPr>
          <a:xfrm>
            <a:off x="5062912" y="3178247"/>
            <a:ext cx="1253826" cy="1108154"/>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6E14B2B6-46D7-AD4E-9D91-51B1A9E0D427}"/>
              </a:ext>
            </a:extLst>
          </p:cNvPr>
          <p:cNvSpPr/>
          <p:nvPr/>
        </p:nvSpPr>
        <p:spPr>
          <a:xfrm>
            <a:off x="6316738" y="2947383"/>
            <a:ext cx="1253826" cy="1339018"/>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5B20778C-A15E-0F45-845C-6899329967FA}"/>
              </a:ext>
            </a:extLst>
          </p:cNvPr>
          <p:cNvSpPr/>
          <p:nvPr/>
        </p:nvSpPr>
        <p:spPr>
          <a:xfrm>
            <a:off x="2827655" y="3840921"/>
            <a:ext cx="706155" cy="307777"/>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Value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E6ABDE22-8D6B-FF47-A08C-588CB3F538E1}"/>
              </a:ext>
            </a:extLst>
          </p:cNvPr>
          <p:cNvSpPr/>
          <p:nvPr/>
        </p:nvSpPr>
        <p:spPr>
          <a:xfrm>
            <a:off x="3772774" y="3674391"/>
            <a:ext cx="1335430"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International </a:t>
            </a:r>
          </a:p>
          <a:p>
            <a:pPr algn="ctr"/>
            <a:r>
              <a:rPr lang="en-US" altLang="zh-CN" sz="1400" dirty="0">
                <a:solidFill>
                  <a:schemeClr val="bg1"/>
                </a:solidFill>
                <a:latin typeface="微软雅黑" panose="020B0503020204020204" pitchFamily="34" charset="-122"/>
                <a:ea typeface="微软雅黑" panose="020B0503020204020204" pitchFamily="34" charset="-122"/>
              </a:rPr>
              <a:t>Reputation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C0561CE3-F5F5-AB4B-AE1F-94CDDD79F887}"/>
              </a:ext>
            </a:extLst>
          </p:cNvPr>
          <p:cNvSpPr/>
          <p:nvPr/>
        </p:nvSpPr>
        <p:spPr>
          <a:xfrm>
            <a:off x="5157787" y="3484636"/>
            <a:ext cx="1064074"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Overall</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&amp;</a:t>
            </a:r>
          </a:p>
          <a:p>
            <a:pPr algn="ctr"/>
            <a:r>
              <a:rPr lang="en-US" altLang="zh-CN" sz="1400" dirty="0">
                <a:solidFill>
                  <a:schemeClr val="bg1"/>
                </a:solidFill>
                <a:latin typeface="微软雅黑" panose="020B0503020204020204" pitchFamily="34" charset="-122"/>
                <a:ea typeface="微软雅黑" panose="020B0503020204020204" pitchFamily="34" charset="-122"/>
              </a:rPr>
              <a:t>Reactions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9CED1E8C-178E-AB4F-8FEA-0882F05AC65F}"/>
              </a:ext>
            </a:extLst>
          </p:cNvPr>
          <p:cNvSpPr/>
          <p:nvPr/>
        </p:nvSpPr>
        <p:spPr>
          <a:xfrm>
            <a:off x="6373033" y="3361753"/>
            <a:ext cx="1152239"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Potential</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&amp;</a:t>
            </a:r>
          </a:p>
          <a:p>
            <a:pPr algn="ctr"/>
            <a:r>
              <a:rPr lang="en-US" altLang="zh-CN" sz="1400" dirty="0">
                <a:solidFill>
                  <a:schemeClr val="bg1"/>
                </a:solidFill>
                <a:latin typeface="微软雅黑" panose="020B0503020204020204" pitchFamily="34" charset="-122"/>
                <a:ea typeface="微软雅黑" panose="020B0503020204020204" pitchFamily="34" charset="-122"/>
              </a:rPr>
              <a:t>RCM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1604FE76-55EB-C049-9A60-7D576F420B80}"/>
              </a:ext>
            </a:extLst>
          </p:cNvPr>
          <p:cNvSpPr/>
          <p:nvPr/>
        </p:nvSpPr>
        <p:spPr>
          <a:xfrm>
            <a:off x="7570564" y="2667333"/>
            <a:ext cx="1253826" cy="1619068"/>
          </a:xfrm>
          <a:prstGeom prst="rect">
            <a:avLst/>
          </a:prstGeom>
          <a:solidFill>
            <a:srgbClr val="007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73365372-E714-2B47-9C59-6FF7343E76B2}"/>
              </a:ext>
            </a:extLst>
          </p:cNvPr>
          <p:cNvSpPr/>
          <p:nvPr/>
        </p:nvSpPr>
        <p:spPr>
          <a:xfrm>
            <a:off x="7668544" y="3235636"/>
            <a:ext cx="1179169" cy="523220"/>
          </a:xfrm>
          <a:prstGeom prst="rect">
            <a:avLst/>
          </a:prstGeom>
        </p:spPr>
        <p:txBody>
          <a:bodyPr wrap="none">
            <a:spAutoFit/>
          </a:bodyPr>
          <a:lstStyle/>
          <a:p>
            <a:pPr algn="ctr"/>
            <a:r>
              <a:rPr lang="en-US" altLang="zh-CN" sz="1400" dirty="0">
                <a:solidFill>
                  <a:schemeClr val="bg1"/>
                </a:solidFill>
                <a:latin typeface="微软雅黑" panose="020B0503020204020204" pitchFamily="34" charset="-122"/>
                <a:ea typeface="微软雅黑" panose="020B0503020204020204" pitchFamily="34" charset="-122"/>
              </a:rPr>
              <a:t>Composure</a:t>
            </a:r>
          </a:p>
          <a:p>
            <a:pPr algn="ctr"/>
            <a:r>
              <a:rPr lang="en-US" altLang="zh-CN" sz="1400" dirty="0">
                <a:solidFill>
                  <a:schemeClr val="bg1"/>
                </a:solidFill>
                <a:latin typeface="微软雅黑" panose="020B0503020204020204" pitchFamily="34" charset="-122"/>
                <a:ea typeface="微软雅黑" panose="020B0503020204020204" pitchFamily="34" charset="-122"/>
              </a:rPr>
              <a:t>&amp;</a:t>
            </a: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RS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2" name="任意多边形 28">
            <a:extLst>
              <a:ext uri="{FF2B5EF4-FFF2-40B4-BE49-F238E27FC236}">
                <a16:creationId xmlns:a16="http://schemas.microsoft.com/office/drawing/2014/main" id="{B06A2032-A6BA-D84E-9A58-C4A485268772}"/>
              </a:ext>
            </a:extLst>
          </p:cNvPr>
          <p:cNvSpPr/>
          <p:nvPr/>
        </p:nvSpPr>
        <p:spPr>
          <a:xfrm>
            <a:off x="7570564" y="1409233"/>
            <a:ext cx="1253826" cy="1339404"/>
          </a:xfrm>
          <a:custGeom>
            <a:avLst/>
            <a:gdLst>
              <a:gd name="connsiteX0" fmla="*/ 0 w 1537251"/>
              <a:gd name="connsiteY0" fmla="*/ 0 h 1642176"/>
              <a:gd name="connsiteX1" fmla="*/ 1537251 w 1537251"/>
              <a:gd name="connsiteY1" fmla="*/ 0 h 1642176"/>
              <a:gd name="connsiteX2" fmla="*/ 1537251 w 1537251"/>
              <a:gd name="connsiteY2" fmla="*/ 1537251 h 1642176"/>
              <a:gd name="connsiteX3" fmla="*/ 829482 w 1537251"/>
              <a:gd name="connsiteY3" fmla="*/ 1537251 h 1642176"/>
              <a:gd name="connsiteX4" fmla="*/ 768625 w 1537251"/>
              <a:gd name="connsiteY4" fmla="*/ 1642176 h 1642176"/>
              <a:gd name="connsiteX5" fmla="*/ 707769 w 1537251"/>
              <a:gd name="connsiteY5" fmla="*/ 1537251 h 1642176"/>
              <a:gd name="connsiteX6" fmla="*/ 0 w 1537251"/>
              <a:gd name="connsiteY6" fmla="*/ 1537251 h 1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51" h="1642176">
                <a:moveTo>
                  <a:pt x="0" y="0"/>
                </a:moveTo>
                <a:lnTo>
                  <a:pt x="1537251" y="0"/>
                </a:lnTo>
                <a:lnTo>
                  <a:pt x="1537251" y="1537251"/>
                </a:lnTo>
                <a:lnTo>
                  <a:pt x="829482" y="1537251"/>
                </a:lnTo>
                <a:lnTo>
                  <a:pt x="768625" y="1642176"/>
                </a:lnTo>
                <a:lnTo>
                  <a:pt x="707769" y="1537251"/>
                </a:lnTo>
                <a:lnTo>
                  <a:pt x="0" y="1537251"/>
                </a:lnTo>
                <a:close/>
              </a:path>
            </a:pathLst>
          </a:cu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文本框 18">
            <a:extLst>
              <a:ext uri="{FF2B5EF4-FFF2-40B4-BE49-F238E27FC236}">
                <a16:creationId xmlns:a16="http://schemas.microsoft.com/office/drawing/2014/main" id="{A16A9485-B01C-CB4F-9F4A-9A3E0FE57827}"/>
              </a:ext>
            </a:extLst>
          </p:cNvPr>
          <p:cNvSpPr txBox="1"/>
          <p:nvPr/>
        </p:nvSpPr>
        <p:spPr>
          <a:xfrm>
            <a:off x="7574452" y="1782142"/>
            <a:ext cx="1282050" cy="584775"/>
          </a:xfrm>
          <a:prstGeom prst="rect">
            <a:avLst/>
          </a:prstGeom>
          <a:noFill/>
        </p:spPr>
        <p:txBody>
          <a:bodyPr wrap="square" rtlCol="0">
            <a:spAutoFit/>
          </a:bodyPr>
          <a:lstStyle/>
          <a:p>
            <a:pPr algn="ctr"/>
            <a:r>
              <a:rPr lang="en-US" altLang="zh-CN" sz="3200" b="1" dirty="0">
                <a:latin typeface="微软雅黑" panose="020B0503020204020204" pitchFamily="34" charset="-122"/>
                <a:ea typeface="微软雅黑" panose="020B0503020204020204" pitchFamily="34" charset="-122"/>
                <a:cs typeface="微软雅黑"/>
              </a:rPr>
              <a:t>Best</a:t>
            </a:r>
            <a:endParaRPr lang="zh-CN" altLang="en-US" sz="3200" b="1" dirty="0">
              <a:latin typeface="微软雅黑" panose="020B0503020204020204" pitchFamily="34" charset="-122"/>
              <a:ea typeface="微软雅黑" panose="020B0503020204020204" pitchFamily="34" charset="-122"/>
              <a:cs typeface="微软雅黑"/>
            </a:endParaRPr>
          </a:p>
        </p:txBody>
      </p:sp>
      <p:sp>
        <p:nvSpPr>
          <p:cNvPr id="64" name="上箭头 63">
            <a:extLst>
              <a:ext uri="{FF2B5EF4-FFF2-40B4-BE49-F238E27FC236}">
                <a16:creationId xmlns:a16="http://schemas.microsoft.com/office/drawing/2014/main" id="{3E35C8A3-6A01-5B41-AA45-7970F7825862}"/>
              </a:ext>
            </a:extLst>
          </p:cNvPr>
          <p:cNvSpPr/>
          <p:nvPr/>
        </p:nvSpPr>
        <p:spPr>
          <a:xfrm>
            <a:off x="2944085" y="2851698"/>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5" name="上箭头 64">
            <a:extLst>
              <a:ext uri="{FF2B5EF4-FFF2-40B4-BE49-F238E27FC236}">
                <a16:creationId xmlns:a16="http://schemas.microsoft.com/office/drawing/2014/main" id="{A4198514-326D-A049-96CA-03547CFADAA3}"/>
              </a:ext>
            </a:extLst>
          </p:cNvPr>
          <p:cNvSpPr/>
          <p:nvPr/>
        </p:nvSpPr>
        <p:spPr>
          <a:xfrm>
            <a:off x="4258002" y="2697791"/>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6" name="上箭头 65">
            <a:extLst>
              <a:ext uri="{FF2B5EF4-FFF2-40B4-BE49-F238E27FC236}">
                <a16:creationId xmlns:a16="http://schemas.microsoft.com/office/drawing/2014/main" id="{48B25C8C-DD0B-254E-AAF3-644E5DC8FB40}"/>
              </a:ext>
            </a:extLst>
          </p:cNvPr>
          <p:cNvSpPr/>
          <p:nvPr/>
        </p:nvSpPr>
        <p:spPr>
          <a:xfrm>
            <a:off x="5518228" y="2457502"/>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7" name="上箭头 66">
            <a:extLst>
              <a:ext uri="{FF2B5EF4-FFF2-40B4-BE49-F238E27FC236}">
                <a16:creationId xmlns:a16="http://schemas.microsoft.com/office/drawing/2014/main" id="{D6652781-0356-4F42-8381-BE7C3DEDC102}"/>
              </a:ext>
            </a:extLst>
          </p:cNvPr>
          <p:cNvSpPr/>
          <p:nvPr/>
        </p:nvSpPr>
        <p:spPr>
          <a:xfrm>
            <a:off x="6771302" y="2219988"/>
            <a:ext cx="343276" cy="51005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68" name="组 1">
            <a:extLst>
              <a:ext uri="{FF2B5EF4-FFF2-40B4-BE49-F238E27FC236}">
                <a16:creationId xmlns:a16="http://schemas.microsoft.com/office/drawing/2014/main" id="{C83BC63B-64E1-1448-B8ED-C40C9B45F7F2}"/>
              </a:ext>
            </a:extLst>
          </p:cNvPr>
          <p:cNvGrpSpPr/>
          <p:nvPr/>
        </p:nvGrpSpPr>
        <p:grpSpPr>
          <a:xfrm>
            <a:off x="3242232" y="591848"/>
            <a:ext cx="3681565" cy="516428"/>
            <a:chOff x="2391690" y="843123"/>
            <a:chExt cx="4108307" cy="396000"/>
          </a:xfrm>
        </p:grpSpPr>
        <p:grpSp>
          <p:nvGrpSpPr>
            <p:cNvPr id="69" name="组 12">
              <a:extLst>
                <a:ext uri="{FF2B5EF4-FFF2-40B4-BE49-F238E27FC236}">
                  <a16:creationId xmlns:a16="http://schemas.microsoft.com/office/drawing/2014/main" id="{7A08D64B-EDA5-6148-A491-FD4C43A58880}"/>
                </a:ext>
              </a:extLst>
            </p:cNvPr>
            <p:cNvGrpSpPr/>
            <p:nvPr/>
          </p:nvGrpSpPr>
          <p:grpSpPr>
            <a:xfrm>
              <a:off x="2391690" y="843123"/>
              <a:ext cx="4108307" cy="396000"/>
              <a:chOff x="4158851" y="1278024"/>
              <a:chExt cx="4108307" cy="396000"/>
            </a:xfrm>
          </p:grpSpPr>
          <p:sp>
            <p:nvSpPr>
              <p:cNvPr id="71" name="1标签">
                <a:extLst>
                  <a:ext uri="{FF2B5EF4-FFF2-40B4-BE49-F238E27FC236}">
                    <a16:creationId xmlns:a16="http://schemas.microsoft.com/office/drawing/2014/main" id="{AE79DB66-C6CD-B44C-BDFC-E13F07E6F304}"/>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2" name="直接连接符 49">
                <a:extLst>
                  <a:ext uri="{FF2B5EF4-FFF2-40B4-BE49-F238E27FC236}">
                    <a16:creationId xmlns:a16="http://schemas.microsoft.com/office/drawing/2014/main" id="{2565B763-ABC4-9D47-8ABC-36543876A336}"/>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3" name="直接连接符 50">
                <a:extLst>
                  <a:ext uri="{FF2B5EF4-FFF2-40B4-BE49-F238E27FC236}">
                    <a16:creationId xmlns:a16="http://schemas.microsoft.com/office/drawing/2014/main" id="{B1DDA783-A28E-B343-9DB0-540D516EA4D1}"/>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0" name="文本框 36">
              <a:extLst>
                <a:ext uri="{FF2B5EF4-FFF2-40B4-BE49-F238E27FC236}">
                  <a16:creationId xmlns:a16="http://schemas.microsoft.com/office/drawing/2014/main" id="{F007E3EC-C6C6-E942-8C8C-BD6EBDDE9627}"/>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Feature</a:t>
              </a:r>
              <a:r>
                <a:rPr kumimoji="1" lang="zh-CN" altLang="en-US" sz="1600" dirty="0">
                  <a:solidFill>
                    <a:srgbClr val="FFFFFF"/>
                  </a:solidFill>
                  <a:latin typeface="微软雅黑"/>
                  <a:ea typeface="微软雅黑"/>
                  <a:cs typeface="微软雅黑"/>
                </a:rPr>
                <a:t> </a:t>
              </a:r>
              <a:r>
                <a:rPr kumimoji="1" lang="en-US" altLang="zh-CN" sz="1600" dirty="0">
                  <a:solidFill>
                    <a:srgbClr val="FFFFFF"/>
                  </a:solidFill>
                  <a:latin typeface="微软雅黑"/>
                  <a:ea typeface="微软雅黑"/>
                  <a:cs typeface="微软雅黑"/>
                </a:rPr>
                <a:t>Result With Score</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2998630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par>
                                <p:cTn id="14" presetID="22" presetClass="entr" presetSubtype="4" fill="hold" grpId="0" nodeType="withEffect">
                                  <p:stCondLst>
                                    <p:cond delay="60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80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1300"/>
                            </p:stCondLst>
                            <p:childTnLst>
                              <p:par>
                                <p:cTn id="21" presetID="14" presetClass="entr" presetSubtype="1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randombar(horizontal)">
                                      <p:cBhvr>
                                        <p:cTn id="23" dur="500"/>
                                        <p:tgtEl>
                                          <p:spTgt spid="5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randombar(horizontal)">
                                      <p:cBhvr>
                                        <p:cTn id="26" dur="500"/>
                                        <p:tgtEl>
                                          <p:spTgt spid="5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randombar(horizontal)">
                                      <p:cBhvr>
                                        <p:cTn id="29" dur="500"/>
                                        <p:tgtEl>
                                          <p:spTgt spid="5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randombar(horizontal)">
                                      <p:cBhvr>
                                        <p:cTn id="32" dur="500"/>
                                        <p:tgtEl>
                                          <p:spTgt spid="5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randombar(horizontal)">
                                      <p:cBhvr>
                                        <p:cTn id="35" dur="500"/>
                                        <p:tgtEl>
                                          <p:spTgt spid="61"/>
                                        </p:tgtEl>
                                      </p:cBhvr>
                                    </p:animEffect>
                                  </p:childTnLst>
                                </p:cTn>
                              </p:par>
                            </p:childTnLst>
                          </p:cTn>
                        </p:par>
                        <p:par>
                          <p:cTn id="36" fill="hold">
                            <p:stCondLst>
                              <p:cond delay="1800"/>
                            </p:stCondLst>
                            <p:childTnLst>
                              <p:par>
                                <p:cTn id="37" presetID="12" presetClass="entr" presetSubtype="1"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p:tgtEl>
                                          <p:spTgt spid="62"/>
                                        </p:tgtEl>
                                        <p:attrNameLst>
                                          <p:attrName>ppt_y</p:attrName>
                                        </p:attrNameLst>
                                      </p:cBhvr>
                                      <p:tavLst>
                                        <p:tav tm="0">
                                          <p:val>
                                            <p:strVal val="#ppt_y-#ppt_h*1.125000"/>
                                          </p:val>
                                        </p:tav>
                                        <p:tav tm="100000">
                                          <p:val>
                                            <p:strVal val="#ppt_y"/>
                                          </p:val>
                                        </p:tav>
                                      </p:tavLst>
                                    </p:anim>
                                    <p:animEffect transition="in" filter="wipe(down)">
                                      <p:cBhvr>
                                        <p:cTn id="40" dur="500"/>
                                        <p:tgtEl>
                                          <p:spTgt spid="62"/>
                                        </p:tgtEl>
                                      </p:cBhvr>
                                    </p:animEffect>
                                  </p:childTnLst>
                                </p:cTn>
                              </p:par>
                            </p:childTnLst>
                          </p:cTn>
                        </p:par>
                        <p:par>
                          <p:cTn id="41" fill="hold">
                            <p:stCondLst>
                              <p:cond delay="2300"/>
                            </p:stCondLst>
                            <p:childTnLst>
                              <p:par>
                                <p:cTn id="42" presetID="14" presetClass="entr" presetSubtype="10" fill="hold" grpId="0"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randombar(horizontal)">
                                      <p:cBhvr>
                                        <p:cTn id="44" dur="500"/>
                                        <p:tgtEl>
                                          <p:spTgt spid="63"/>
                                        </p:tgtEl>
                                      </p:cBhvr>
                                    </p:animEffect>
                                  </p:childTnLst>
                                </p:cTn>
                              </p:par>
                            </p:childTnLst>
                          </p:cTn>
                        </p:par>
                        <p:par>
                          <p:cTn id="45" fill="hold">
                            <p:stCondLst>
                              <p:cond delay="2800"/>
                            </p:stCondLst>
                            <p:childTnLst>
                              <p:par>
                                <p:cTn id="46" presetID="14" presetClass="entr" presetSubtype="10" fill="hold" nodeType="after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randombar(horizontal)">
                                      <p:cBhvr>
                                        <p:cTn id="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p:bldP spid="57" grpId="0"/>
      <p:bldP spid="58" grpId="0"/>
      <p:bldP spid="59" grpId="0"/>
      <p:bldP spid="60" grpId="0" animBg="1"/>
      <p:bldP spid="61" grpId="0"/>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00DB4544-B935-CB4A-994E-4C4798A1E68D}"/>
              </a:ext>
            </a:extLst>
          </p:cNvPr>
          <p:cNvPicPr>
            <a:picLocks noChangeAspect="1"/>
          </p:cNvPicPr>
          <p:nvPr/>
        </p:nvPicPr>
        <p:blipFill>
          <a:blip r:embed="rId8"/>
          <a:stretch>
            <a:fillRect/>
          </a:stretch>
        </p:blipFill>
        <p:spPr>
          <a:xfrm>
            <a:off x="3472796" y="1547293"/>
            <a:ext cx="4787879" cy="2840309"/>
          </a:xfrm>
          <a:prstGeom prst="rect">
            <a:avLst/>
          </a:prstGeom>
        </p:spPr>
      </p:pic>
      <p:grpSp>
        <p:nvGrpSpPr>
          <p:cNvPr id="53" name="组 1">
            <a:extLst>
              <a:ext uri="{FF2B5EF4-FFF2-40B4-BE49-F238E27FC236}">
                <a16:creationId xmlns:a16="http://schemas.microsoft.com/office/drawing/2014/main" id="{DCA5926E-A9E4-C043-B84B-D4DBC5A0EB72}"/>
              </a:ext>
            </a:extLst>
          </p:cNvPr>
          <p:cNvGrpSpPr/>
          <p:nvPr/>
        </p:nvGrpSpPr>
        <p:grpSpPr>
          <a:xfrm>
            <a:off x="2952936" y="616992"/>
            <a:ext cx="3238128" cy="516428"/>
            <a:chOff x="2391690" y="843123"/>
            <a:chExt cx="4108307" cy="396000"/>
          </a:xfrm>
        </p:grpSpPr>
        <p:grpSp>
          <p:nvGrpSpPr>
            <p:cNvPr id="54" name="组 12">
              <a:extLst>
                <a:ext uri="{FF2B5EF4-FFF2-40B4-BE49-F238E27FC236}">
                  <a16:creationId xmlns:a16="http://schemas.microsoft.com/office/drawing/2014/main" id="{411185F2-8101-4F40-89C4-DA6AED74721F}"/>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CFCEF2D8-4D69-E047-9CE3-FCF8FAD3E46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0E7FCC13-A81F-AF4E-9058-D0F7DA49DCD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FC39417A-4B33-D640-B1E4-DB0FE95FAD33}"/>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67B478BC-778B-3E47-9569-532E7325B4A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Select The Best Model</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4953522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61396DFE-77A8-E94C-8D95-186B4C67B5FD}"/>
              </a:ext>
            </a:extLst>
          </p:cNvPr>
          <p:cNvPicPr>
            <a:picLocks noChangeAspect="1"/>
          </p:cNvPicPr>
          <p:nvPr/>
        </p:nvPicPr>
        <p:blipFill>
          <a:blip r:embed="rId8"/>
          <a:stretch>
            <a:fillRect/>
          </a:stretch>
        </p:blipFill>
        <p:spPr>
          <a:xfrm>
            <a:off x="3382305" y="1369440"/>
            <a:ext cx="4904461" cy="3182916"/>
          </a:xfrm>
          <a:prstGeom prst="rect">
            <a:avLst/>
          </a:prstGeom>
        </p:spPr>
      </p:pic>
      <p:grpSp>
        <p:nvGrpSpPr>
          <p:cNvPr id="53" name="组 1">
            <a:extLst>
              <a:ext uri="{FF2B5EF4-FFF2-40B4-BE49-F238E27FC236}">
                <a16:creationId xmlns:a16="http://schemas.microsoft.com/office/drawing/2014/main" id="{C9899F4C-E38C-1B4F-BCF4-2E709151ADC3}"/>
              </a:ext>
            </a:extLst>
          </p:cNvPr>
          <p:cNvGrpSpPr/>
          <p:nvPr/>
        </p:nvGrpSpPr>
        <p:grpSpPr>
          <a:xfrm>
            <a:off x="2952935" y="616992"/>
            <a:ext cx="4831391" cy="622426"/>
            <a:chOff x="2391690" y="843123"/>
            <a:chExt cx="4108307" cy="477280"/>
          </a:xfrm>
        </p:grpSpPr>
        <p:grpSp>
          <p:nvGrpSpPr>
            <p:cNvPr id="54" name="组 12">
              <a:extLst>
                <a:ext uri="{FF2B5EF4-FFF2-40B4-BE49-F238E27FC236}">
                  <a16:creationId xmlns:a16="http://schemas.microsoft.com/office/drawing/2014/main" id="{20211599-CDD6-284F-89E4-10AA4146256F}"/>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E84C015F-69C5-2148-A5A4-B51FF34FAAE0}"/>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7BF7C33F-08EE-6346-BE05-2315EC147F71}"/>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06B15707-D9EB-1E47-9381-7789E8075F6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AD0FD2CF-D174-6D4D-8338-18F40BC07F75}"/>
                </a:ext>
              </a:extLst>
            </p:cNvPr>
            <p:cNvSpPr txBox="1"/>
            <p:nvPr/>
          </p:nvSpPr>
          <p:spPr>
            <a:xfrm>
              <a:off x="2488184" y="871996"/>
              <a:ext cx="3416552" cy="448407"/>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Predict Value With Test Set</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749197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任意多边形 23">
            <a:extLst>
              <a:ext uri="{FF2B5EF4-FFF2-40B4-BE49-F238E27FC236}">
                <a16:creationId xmlns:a16="http://schemas.microsoft.com/office/drawing/2014/main" id="{9DE02ABF-6E19-1D41-896C-36D3E3E7302D}"/>
              </a:ext>
            </a:extLst>
          </p:cNvPr>
          <p:cNvSpPr>
            <a:spLocks noChangeArrowheads="1"/>
          </p:cNvSpPr>
          <p:nvPr/>
        </p:nvSpPr>
        <p:spPr bwMode="auto">
          <a:xfrm>
            <a:off x="5640229" y="2986535"/>
            <a:ext cx="245443" cy="701699"/>
          </a:xfrm>
          <a:custGeom>
            <a:avLst/>
            <a:gdLst>
              <a:gd name="T0" fmla="*/ 96379 w 288032"/>
              <a:gd name="T1" fmla="*/ 0 h 553620"/>
              <a:gd name="T2" fmla="*/ 193442 w 288032"/>
              <a:gd name="T3" fmla="*/ 0 h 553620"/>
              <a:gd name="T4" fmla="*/ 289821 w 288032"/>
              <a:gd name="T5" fmla="*/ 554456 h 553620"/>
              <a:gd name="T6" fmla="*/ 0 w 288032"/>
              <a:gd name="T7" fmla="*/ 554456 h 553620"/>
              <a:gd name="T8" fmla="*/ 0 60000 65536"/>
              <a:gd name="T9" fmla="*/ 0 60000 65536"/>
              <a:gd name="T10" fmla="*/ 0 60000 65536"/>
              <a:gd name="T11" fmla="*/ 0 60000 65536"/>
              <a:gd name="T12" fmla="*/ 0 w 288032"/>
              <a:gd name="T13" fmla="*/ 0 h 553620"/>
              <a:gd name="T14" fmla="*/ 288032 w 288032"/>
              <a:gd name="T15" fmla="*/ 553620 h 553620"/>
            </a:gdLst>
            <a:ahLst/>
            <a:cxnLst>
              <a:cxn ang="T8">
                <a:pos x="T0" y="T1"/>
              </a:cxn>
              <a:cxn ang="T9">
                <a:pos x="T2" y="T3"/>
              </a:cxn>
              <a:cxn ang="T10">
                <a:pos x="T4" y="T5"/>
              </a:cxn>
              <a:cxn ang="T11">
                <a:pos x="T6" y="T7"/>
              </a:cxn>
            </a:cxnLst>
            <a:rect l="T12" t="T13" r="T14" b="T15"/>
            <a:pathLst>
              <a:path w="288032" h="553620">
                <a:moveTo>
                  <a:pt x="95784" y="0"/>
                </a:moveTo>
                <a:lnTo>
                  <a:pt x="192248" y="0"/>
                </a:lnTo>
                <a:lnTo>
                  <a:pt x="288032" y="553620"/>
                </a:lnTo>
                <a:lnTo>
                  <a:pt x="0" y="553620"/>
                </a:lnTo>
                <a:lnTo>
                  <a:pt x="95784" y="0"/>
                </a:lnTo>
                <a:close/>
              </a:path>
            </a:pathLst>
          </a:custGeom>
          <a:solidFill>
            <a:srgbClr val="0079FF"/>
          </a:solidFill>
          <a:ln>
            <a:noFill/>
          </a:ln>
        </p:spPr>
        <p:txBody>
          <a:bodyPr anchor="ctr"/>
          <a:lstStyle/>
          <a:p>
            <a:endParaRPr lang="zh-CN" altLang="en-US"/>
          </a:p>
        </p:txBody>
      </p:sp>
      <p:grpSp>
        <p:nvGrpSpPr>
          <p:cNvPr id="61" name="组合 60">
            <a:extLst>
              <a:ext uri="{FF2B5EF4-FFF2-40B4-BE49-F238E27FC236}">
                <a16:creationId xmlns:a16="http://schemas.microsoft.com/office/drawing/2014/main" id="{3535C16A-8448-6448-B962-DDCB33EDDEA3}"/>
              </a:ext>
            </a:extLst>
          </p:cNvPr>
          <p:cNvGrpSpPr/>
          <p:nvPr/>
        </p:nvGrpSpPr>
        <p:grpSpPr>
          <a:xfrm rot="1329597">
            <a:off x="3049148" y="1979266"/>
            <a:ext cx="5850194" cy="1293522"/>
            <a:chOff x="2934025" y="1845592"/>
            <a:chExt cx="5850194" cy="1293522"/>
          </a:xfrm>
        </p:grpSpPr>
        <p:grpSp>
          <p:nvGrpSpPr>
            <p:cNvPr id="62" name="Group 6">
              <a:extLst>
                <a:ext uri="{FF2B5EF4-FFF2-40B4-BE49-F238E27FC236}">
                  <a16:creationId xmlns:a16="http://schemas.microsoft.com/office/drawing/2014/main" id="{A9757122-EDF4-374F-A1E7-310355AC15A9}"/>
                </a:ext>
              </a:extLst>
            </p:cNvPr>
            <p:cNvGrpSpPr>
              <a:grpSpLocks/>
            </p:cNvGrpSpPr>
            <p:nvPr/>
          </p:nvGrpSpPr>
          <p:grpSpPr bwMode="auto">
            <a:xfrm rot="21128227">
              <a:off x="3164191" y="2740765"/>
              <a:ext cx="5183176" cy="231097"/>
              <a:chOff x="0" y="0"/>
              <a:chExt cx="6480000" cy="288000"/>
            </a:xfrm>
          </p:grpSpPr>
          <p:sp>
            <p:nvSpPr>
              <p:cNvPr id="65" name="矩形 7">
                <a:extLst>
                  <a:ext uri="{FF2B5EF4-FFF2-40B4-BE49-F238E27FC236}">
                    <a16:creationId xmlns:a16="http://schemas.microsoft.com/office/drawing/2014/main" id="{1B8D75B6-19EC-8144-B7EB-170432EA8E8E}"/>
                  </a:ext>
                </a:extLst>
              </p:cNvPr>
              <p:cNvSpPr>
                <a:spLocks noChangeArrowheads="1"/>
              </p:cNvSpPr>
              <p:nvPr/>
            </p:nvSpPr>
            <p:spPr bwMode="auto">
              <a:xfrm>
                <a:off x="0" y="71992"/>
                <a:ext cx="6480000" cy="144016"/>
              </a:xfrm>
              <a:prstGeom prst="rect">
                <a:avLst/>
              </a:prstGeom>
              <a:solidFill>
                <a:srgbClr val="007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6" name="椭圆 8">
                <a:extLst>
                  <a:ext uri="{FF2B5EF4-FFF2-40B4-BE49-F238E27FC236}">
                    <a16:creationId xmlns:a16="http://schemas.microsoft.com/office/drawing/2014/main" id="{589D5B87-8F2F-B845-B054-151B9057A308}"/>
                  </a:ext>
                </a:extLst>
              </p:cNvPr>
              <p:cNvSpPr>
                <a:spLocks noChangeArrowheads="1"/>
              </p:cNvSpPr>
              <p:nvPr/>
            </p:nvSpPr>
            <p:spPr bwMode="auto">
              <a:xfrm>
                <a:off x="3095984" y="0"/>
                <a:ext cx="288000" cy="288000"/>
              </a:xfrm>
              <a:prstGeom prst="ellipse">
                <a:avLst/>
              </a:prstGeom>
              <a:solidFill>
                <a:srgbClr val="282828"/>
              </a:solidFill>
              <a:ln w="38100">
                <a:solidFill>
                  <a:srgbClr val="0079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63" name="TextBox 15">
              <a:extLst>
                <a:ext uri="{FF2B5EF4-FFF2-40B4-BE49-F238E27FC236}">
                  <a16:creationId xmlns:a16="http://schemas.microsoft.com/office/drawing/2014/main" id="{78DFA0EE-4CEA-8D41-A899-36BD1C544207}"/>
                </a:ext>
              </a:extLst>
            </p:cNvPr>
            <p:cNvSpPr>
              <a:spLocks noChangeArrowheads="1"/>
            </p:cNvSpPr>
            <p:nvPr/>
          </p:nvSpPr>
          <p:spPr bwMode="auto">
            <a:xfrm rot="21108797">
              <a:off x="2934025" y="2185007"/>
              <a:ext cx="1818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en-US" altLang="zh-CN" sz="2800" dirty="0">
                  <a:solidFill>
                    <a:srgbClr val="FFFFFF"/>
                  </a:solidFill>
                  <a:latin typeface="Impact" pitchFamily="34" charset="0"/>
                  <a:ea typeface="微软雅黑" pitchFamily="34" charset="-122"/>
                  <a:sym typeface="Impact" pitchFamily="34" charset="0"/>
                </a:rPr>
                <a:t>Cross</a:t>
              </a:r>
            </a:p>
            <a:p>
              <a:pPr eaLnBrk="1" hangingPunct="1">
                <a:buFont typeface="Arial" charset="0"/>
                <a:buNone/>
              </a:pPr>
              <a:r>
                <a:rPr lang="en-US" altLang="zh-CN" sz="2800" dirty="0">
                  <a:solidFill>
                    <a:srgbClr val="FFFFFF"/>
                  </a:solidFill>
                  <a:latin typeface="Impact" pitchFamily="34" charset="0"/>
                  <a:ea typeface="微软雅黑" pitchFamily="34" charset="-122"/>
                  <a:sym typeface="Impact" pitchFamily="34" charset="0"/>
                </a:rPr>
                <a:t>Validation</a:t>
              </a:r>
              <a:endParaRPr lang="zh-CN" altLang="en-US" sz="2800" dirty="0">
                <a:solidFill>
                  <a:srgbClr val="FFFFFF"/>
                </a:solidFill>
                <a:latin typeface="Impact" pitchFamily="34" charset="0"/>
                <a:ea typeface="微软雅黑" pitchFamily="34" charset="-122"/>
                <a:sym typeface="Impact" pitchFamily="34" charset="0"/>
              </a:endParaRPr>
            </a:p>
          </p:txBody>
        </p:sp>
        <p:sp>
          <p:nvSpPr>
            <p:cNvPr id="64" name="TextBox 45">
              <a:extLst>
                <a:ext uri="{FF2B5EF4-FFF2-40B4-BE49-F238E27FC236}">
                  <a16:creationId xmlns:a16="http://schemas.microsoft.com/office/drawing/2014/main" id="{77A43552-7137-844C-A913-BEC45FE7D7B8}"/>
                </a:ext>
              </a:extLst>
            </p:cNvPr>
            <p:cNvSpPr>
              <a:spLocks noChangeArrowheads="1"/>
            </p:cNvSpPr>
            <p:nvPr/>
          </p:nvSpPr>
          <p:spPr bwMode="auto">
            <a:xfrm rot="21118766">
              <a:off x="6842859" y="1845592"/>
              <a:ext cx="19413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Font typeface="Arial" charset="0"/>
                <a:buNone/>
              </a:pPr>
              <a:r>
                <a:rPr lang="en-US" altLang="zh-CN" sz="3200" dirty="0">
                  <a:solidFill>
                    <a:srgbClr val="FFFFFF"/>
                  </a:solidFill>
                  <a:latin typeface="Impact" pitchFamily="34" charset="0"/>
                  <a:ea typeface="微软雅黑" pitchFamily="34" charset="-122"/>
                  <a:sym typeface="Impact" pitchFamily="34" charset="0"/>
                </a:rPr>
                <a:t>Normal</a:t>
              </a:r>
              <a:endParaRPr lang="zh-CN" altLang="en-US" sz="3200" dirty="0">
                <a:solidFill>
                  <a:srgbClr val="FFFFFF"/>
                </a:solidFill>
                <a:latin typeface="Impact" pitchFamily="34" charset="0"/>
                <a:ea typeface="微软雅黑" pitchFamily="34" charset="-122"/>
                <a:sym typeface="Impact" pitchFamily="34" charset="0"/>
              </a:endParaRPr>
            </a:p>
          </p:txBody>
        </p:sp>
      </p:grpSp>
      <p:grpSp>
        <p:nvGrpSpPr>
          <p:cNvPr id="67" name="组合 66">
            <a:extLst>
              <a:ext uri="{FF2B5EF4-FFF2-40B4-BE49-F238E27FC236}">
                <a16:creationId xmlns:a16="http://schemas.microsoft.com/office/drawing/2014/main" id="{CBE6AF2C-33F7-A248-B0E7-75B86791D742}"/>
              </a:ext>
            </a:extLst>
          </p:cNvPr>
          <p:cNvGrpSpPr/>
          <p:nvPr/>
        </p:nvGrpSpPr>
        <p:grpSpPr>
          <a:xfrm>
            <a:off x="3004934" y="3688234"/>
            <a:ext cx="5554866" cy="575738"/>
            <a:chOff x="3004934" y="3688234"/>
            <a:chExt cx="5554866" cy="575738"/>
          </a:xfrm>
        </p:grpSpPr>
        <p:sp>
          <p:nvSpPr>
            <p:cNvPr id="68" name="梯形 52">
              <a:extLst>
                <a:ext uri="{FF2B5EF4-FFF2-40B4-BE49-F238E27FC236}">
                  <a16:creationId xmlns:a16="http://schemas.microsoft.com/office/drawing/2014/main" id="{E24D9EFD-EFF7-854C-960A-490A2040BAA5}"/>
                </a:ext>
              </a:extLst>
            </p:cNvPr>
            <p:cNvSpPr>
              <a:spLocks noChangeArrowheads="1"/>
            </p:cNvSpPr>
            <p:nvPr/>
          </p:nvSpPr>
          <p:spPr bwMode="auto">
            <a:xfrm flipV="1">
              <a:off x="3004934" y="3688234"/>
              <a:ext cx="5554866" cy="575738"/>
            </a:xfrm>
            <a:custGeom>
              <a:avLst/>
              <a:gdLst>
                <a:gd name="T0" fmla="*/ 2147483647 w 21600"/>
                <a:gd name="T1" fmla="*/ 20771109 h 21600"/>
                <a:gd name="T2" fmla="*/ 1935480000 w 21600"/>
                <a:gd name="T3" fmla="*/ 41542175 h 21600"/>
                <a:gd name="T4" fmla="*/ 138888470 w 21600"/>
                <a:gd name="T5" fmla="*/ 20771109 h 21600"/>
                <a:gd name="T6" fmla="*/ 1935480000 w 21600"/>
                <a:gd name="T7" fmla="*/ 0 h 21600"/>
                <a:gd name="T8" fmla="*/ 0 60000 65536"/>
                <a:gd name="T9" fmla="*/ 0 60000 65536"/>
                <a:gd name="T10" fmla="*/ 0 60000 65536"/>
                <a:gd name="T11" fmla="*/ 0 60000 65536"/>
                <a:gd name="T12" fmla="*/ 2575 w 21600"/>
                <a:gd name="T13" fmla="*/ 2575 h 21600"/>
                <a:gd name="T14" fmla="*/ 19025 w 21600"/>
                <a:gd name="T15" fmla="*/ 19025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lnTo>
                    <a:pt x="0" y="0"/>
                  </a:lnTo>
                  <a:close/>
                </a:path>
              </a:pathLst>
            </a:custGeom>
            <a:solidFill>
              <a:srgbClr val="0079FF"/>
            </a:solidFill>
            <a:ln>
              <a:noFill/>
            </a:ln>
          </p:spPr>
          <p:txBody>
            <a:bodyPr anchor="ctr"/>
            <a:lstStyle/>
            <a:p>
              <a:endParaRPr lang="zh-CN" altLang="en-US"/>
            </a:p>
          </p:txBody>
        </p:sp>
        <p:sp>
          <p:nvSpPr>
            <p:cNvPr id="69" name="文本框 21">
              <a:extLst>
                <a:ext uri="{FF2B5EF4-FFF2-40B4-BE49-F238E27FC236}">
                  <a16:creationId xmlns:a16="http://schemas.microsoft.com/office/drawing/2014/main" id="{0A0889C2-239F-D94C-81CC-CD1CEC672999}"/>
                </a:ext>
              </a:extLst>
            </p:cNvPr>
            <p:cNvSpPr txBox="1"/>
            <p:nvPr/>
          </p:nvSpPr>
          <p:spPr>
            <a:xfrm>
              <a:off x="4807928" y="3775843"/>
              <a:ext cx="1910043" cy="385362"/>
            </a:xfrm>
            <a:prstGeom prst="rect">
              <a:avLst/>
            </a:prstGeom>
            <a:noFill/>
          </p:spPr>
          <p:txBody>
            <a:bodyPr wrap="square" rtlCol="0">
              <a:spAutoFit/>
            </a:bodyPr>
            <a:lstStyle/>
            <a:p>
              <a:pPr algn="ctr" defTabSz="685800">
                <a:lnSpc>
                  <a:spcPct val="130000"/>
                </a:lnSpc>
                <a:defRPr/>
              </a:pPr>
              <a:r>
                <a:rPr kumimoji="1" lang="en-US" altLang="zh-CN" sz="1600" kern="1100" dirty="0">
                  <a:solidFill>
                    <a:srgbClr val="FFFFFF"/>
                  </a:solidFill>
                  <a:latin typeface="微软雅黑" pitchFamily="34" charset="-122"/>
                  <a:ea typeface="微软雅黑" pitchFamily="34" charset="-122"/>
                </a:rPr>
                <a:t>Cross Validation</a:t>
              </a:r>
              <a:endParaRPr kumimoji="1" lang="zh-CN" altLang="en-US" sz="1600" dirty="0">
                <a:solidFill>
                  <a:srgbClr val="FFFFFF"/>
                </a:solidFill>
              </a:endParaRPr>
            </a:p>
          </p:txBody>
        </p:sp>
      </p:grpSp>
      <p:sp>
        <p:nvSpPr>
          <p:cNvPr id="70" name="Text Box 11">
            <a:extLst>
              <a:ext uri="{FF2B5EF4-FFF2-40B4-BE49-F238E27FC236}">
                <a16:creationId xmlns:a16="http://schemas.microsoft.com/office/drawing/2014/main" id="{F49013E9-CD51-B949-9E86-26ABEAD0BBAB}"/>
              </a:ext>
            </a:extLst>
          </p:cNvPr>
          <p:cNvSpPr txBox="1">
            <a:spLocks noChangeArrowheads="1"/>
          </p:cNvSpPr>
          <p:nvPr/>
        </p:nvSpPr>
        <p:spPr bwMode="auto">
          <a:xfrm>
            <a:off x="2877933" y="1422625"/>
            <a:ext cx="1567066" cy="64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Separate the dataset for 5 parts, and use each part to predict the model.</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1" name="等腰三角形 1">
            <a:extLst>
              <a:ext uri="{FF2B5EF4-FFF2-40B4-BE49-F238E27FC236}">
                <a16:creationId xmlns:a16="http://schemas.microsoft.com/office/drawing/2014/main" id="{82530B90-9C50-CC4B-A707-4E3726442C67}"/>
              </a:ext>
            </a:extLst>
          </p:cNvPr>
          <p:cNvSpPr>
            <a:spLocks noChangeAspect="1" noChangeArrowheads="1"/>
          </p:cNvSpPr>
          <p:nvPr/>
        </p:nvSpPr>
        <p:spPr bwMode="auto">
          <a:xfrm flipV="1">
            <a:off x="3571492" y="2144357"/>
            <a:ext cx="179949" cy="155122"/>
          </a:xfrm>
          <a:prstGeom prst="triangle">
            <a:avLst>
              <a:gd name="adj" fmla="val 50000"/>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72" name="Text Box 11">
            <a:extLst>
              <a:ext uri="{FF2B5EF4-FFF2-40B4-BE49-F238E27FC236}">
                <a16:creationId xmlns:a16="http://schemas.microsoft.com/office/drawing/2014/main" id="{BF2830B0-2357-9143-ABC2-B276E8A5407D}"/>
              </a:ext>
            </a:extLst>
          </p:cNvPr>
          <p:cNvSpPr txBox="1">
            <a:spLocks noChangeArrowheads="1"/>
          </p:cNvSpPr>
          <p:nvPr/>
        </p:nvSpPr>
        <p:spPr bwMode="auto">
          <a:xfrm>
            <a:off x="6889232" y="763873"/>
            <a:ext cx="1567066" cy="45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Simply separate the dataset to train set and the test set.</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3" name="等腰三角形 1">
            <a:extLst>
              <a:ext uri="{FF2B5EF4-FFF2-40B4-BE49-F238E27FC236}">
                <a16:creationId xmlns:a16="http://schemas.microsoft.com/office/drawing/2014/main" id="{FEACCB0F-9446-0A41-89B6-23DE2FE1C2FF}"/>
              </a:ext>
            </a:extLst>
          </p:cNvPr>
          <p:cNvSpPr>
            <a:spLocks noChangeAspect="1" noChangeArrowheads="1"/>
          </p:cNvSpPr>
          <p:nvPr/>
        </p:nvSpPr>
        <p:spPr bwMode="auto">
          <a:xfrm flipV="1">
            <a:off x="7582791" y="1485605"/>
            <a:ext cx="179949" cy="155122"/>
          </a:xfrm>
          <a:prstGeom prst="triangle">
            <a:avLst>
              <a:gd name="adj" fmla="val 50000"/>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nvGrpSpPr>
          <p:cNvPr id="74" name="组 1">
            <a:extLst>
              <a:ext uri="{FF2B5EF4-FFF2-40B4-BE49-F238E27FC236}">
                <a16:creationId xmlns:a16="http://schemas.microsoft.com/office/drawing/2014/main" id="{753519F0-7973-0544-84A1-240F830DAD6F}"/>
              </a:ext>
            </a:extLst>
          </p:cNvPr>
          <p:cNvGrpSpPr/>
          <p:nvPr/>
        </p:nvGrpSpPr>
        <p:grpSpPr>
          <a:xfrm>
            <a:off x="2924054" y="638197"/>
            <a:ext cx="3681565" cy="516428"/>
            <a:chOff x="2391690" y="843123"/>
            <a:chExt cx="4108307" cy="396000"/>
          </a:xfrm>
        </p:grpSpPr>
        <p:grpSp>
          <p:nvGrpSpPr>
            <p:cNvPr id="75" name="组 12">
              <a:extLst>
                <a:ext uri="{FF2B5EF4-FFF2-40B4-BE49-F238E27FC236}">
                  <a16:creationId xmlns:a16="http://schemas.microsoft.com/office/drawing/2014/main" id="{2DA61D3A-BA93-0C4E-B383-C91AA8E5B0AB}"/>
                </a:ext>
              </a:extLst>
            </p:cNvPr>
            <p:cNvGrpSpPr/>
            <p:nvPr/>
          </p:nvGrpSpPr>
          <p:grpSpPr>
            <a:xfrm>
              <a:off x="2391690" y="843123"/>
              <a:ext cx="4108307" cy="396000"/>
              <a:chOff x="4158851" y="1278024"/>
              <a:chExt cx="4108307" cy="396000"/>
            </a:xfrm>
          </p:grpSpPr>
          <p:sp>
            <p:nvSpPr>
              <p:cNvPr id="77" name="1标签">
                <a:extLst>
                  <a:ext uri="{FF2B5EF4-FFF2-40B4-BE49-F238E27FC236}">
                    <a16:creationId xmlns:a16="http://schemas.microsoft.com/office/drawing/2014/main" id="{5AF1CED2-44B0-1F47-B87B-F2B31746483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8" name="直接连接符 49">
                <a:extLst>
                  <a:ext uri="{FF2B5EF4-FFF2-40B4-BE49-F238E27FC236}">
                    <a16:creationId xmlns:a16="http://schemas.microsoft.com/office/drawing/2014/main" id="{4347FFFE-74D6-B24C-9FF3-819670D69509}"/>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50">
                <a:extLst>
                  <a:ext uri="{FF2B5EF4-FFF2-40B4-BE49-F238E27FC236}">
                    <a16:creationId xmlns:a16="http://schemas.microsoft.com/office/drawing/2014/main" id="{1A7D5434-2F2F-C844-92FE-B5EC5A2D2AAA}"/>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文本框 36">
              <a:extLst>
                <a:ext uri="{FF2B5EF4-FFF2-40B4-BE49-F238E27FC236}">
                  <a16:creationId xmlns:a16="http://schemas.microsoft.com/office/drawing/2014/main" id="{5A426766-2A10-7340-BF0C-E2A75F9421DA}"/>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Why Cross Validation</a:t>
              </a:r>
              <a:r>
                <a:rPr kumimoji="1" lang="zh-CN" altLang="en-US" sz="1600" dirty="0">
                  <a:solidFill>
                    <a:srgbClr val="FFFFFF"/>
                  </a:solidFill>
                  <a:latin typeface="微软雅黑"/>
                  <a:ea typeface="微软雅黑"/>
                  <a:cs typeface="微软雅黑"/>
                </a:rPr>
                <a:t>？</a:t>
              </a:r>
            </a:p>
          </p:txBody>
        </p:sp>
      </p:grpSp>
    </p:spTree>
    <p:extLst>
      <p:ext uri="{BB962C8B-B14F-4D97-AF65-F5344CB8AC3E}">
        <p14:creationId xmlns:p14="http://schemas.microsoft.com/office/powerpoint/2010/main" val="22334956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outVertical)">
                                      <p:cBhvr>
                                        <p:cTn id="17" dur="750"/>
                                        <p:tgtEl>
                                          <p:spTgt spid="61"/>
                                        </p:tgtEl>
                                      </p:cBhvr>
                                    </p:animEffect>
                                  </p:childTnLst>
                                </p:cTn>
                              </p:par>
                            </p:childTnLst>
                          </p:cTn>
                        </p:par>
                        <p:par>
                          <p:cTn id="18" fill="hold">
                            <p:stCondLst>
                              <p:cond delay="2250"/>
                            </p:stCondLst>
                            <p:childTnLst>
                              <p:par>
                                <p:cTn id="19" presetID="8" presetClass="emph" presetSubtype="0" fill="hold" nodeType="afterEffect">
                                  <p:stCondLst>
                                    <p:cond delay="0"/>
                                  </p:stCondLst>
                                  <p:childTnLst>
                                    <p:animRot by="-1500000">
                                      <p:cBhvr>
                                        <p:cTn id="20" dur="750" fill="hold"/>
                                        <p:tgtEl>
                                          <p:spTgt spid="61"/>
                                        </p:tgtEl>
                                        <p:attrNameLst>
                                          <p:attrName>r</p:attrName>
                                        </p:attrNameLst>
                                      </p:cBhvr>
                                    </p:animRot>
                                  </p:childTnLst>
                                </p:cTn>
                              </p:par>
                            </p:childTnLst>
                          </p:cTn>
                        </p:par>
                        <p:par>
                          <p:cTn id="21" fill="hold">
                            <p:stCondLst>
                              <p:cond delay="3000"/>
                            </p:stCondLst>
                            <p:childTnLst>
                              <p:par>
                                <p:cTn id="22" presetID="47"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1000"/>
                                        <p:tgtEl>
                                          <p:spTgt spid="72"/>
                                        </p:tgtEl>
                                      </p:cBhvr>
                                    </p:animEffect>
                                    <p:anim calcmode="lin" valueType="num">
                                      <p:cBhvr>
                                        <p:cTn id="25" dur="1000" fill="hold"/>
                                        <p:tgtEl>
                                          <p:spTgt spid="72"/>
                                        </p:tgtEl>
                                        <p:attrNameLst>
                                          <p:attrName>ppt_x</p:attrName>
                                        </p:attrNameLst>
                                      </p:cBhvr>
                                      <p:tavLst>
                                        <p:tav tm="0">
                                          <p:val>
                                            <p:strVal val="#ppt_x"/>
                                          </p:val>
                                        </p:tav>
                                        <p:tav tm="100000">
                                          <p:val>
                                            <p:strVal val="#ppt_x"/>
                                          </p:val>
                                        </p:tav>
                                      </p:tavLst>
                                    </p:anim>
                                    <p:anim calcmode="lin" valueType="num">
                                      <p:cBhvr>
                                        <p:cTn id="26" dur="1000" fill="hold"/>
                                        <p:tgtEl>
                                          <p:spTgt spid="7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1000"/>
                                        <p:tgtEl>
                                          <p:spTgt spid="70"/>
                                        </p:tgtEl>
                                      </p:cBhvr>
                                    </p:animEffect>
                                    <p:anim calcmode="lin" valueType="num">
                                      <p:cBhvr>
                                        <p:cTn id="30" dur="1000" fill="hold"/>
                                        <p:tgtEl>
                                          <p:spTgt spid="70"/>
                                        </p:tgtEl>
                                        <p:attrNameLst>
                                          <p:attrName>ppt_x</p:attrName>
                                        </p:attrNameLst>
                                      </p:cBhvr>
                                      <p:tavLst>
                                        <p:tav tm="0">
                                          <p:val>
                                            <p:strVal val="#ppt_x"/>
                                          </p:val>
                                        </p:tav>
                                        <p:tav tm="100000">
                                          <p:val>
                                            <p:strVal val="#ppt_x"/>
                                          </p:val>
                                        </p:tav>
                                      </p:tavLst>
                                    </p:anim>
                                    <p:anim calcmode="lin" valueType="num">
                                      <p:cBhvr>
                                        <p:cTn id="31" dur="1000" fill="hold"/>
                                        <p:tgtEl>
                                          <p:spTgt spid="70"/>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500"/>
                                        <p:tgtEl>
                                          <p:spTgt spid="71"/>
                                        </p:tgtEl>
                                      </p:cBhvr>
                                    </p:animEffect>
                                  </p:childTnLst>
                                </p:cTn>
                              </p:par>
                            </p:childTnLst>
                          </p:cTn>
                        </p:par>
                        <p:par>
                          <p:cTn id="39" fill="hold">
                            <p:stCondLst>
                              <p:cond delay="4500"/>
                            </p:stCondLst>
                            <p:childTnLst>
                              <p:par>
                                <p:cTn id="40" presetID="14" presetClass="entr" presetSubtype="1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randombar(horizontal)">
                                      <p:cBhvr>
                                        <p:cTn id="4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0" grpId="0"/>
      <p:bldP spid="71" grpId="0" animBg="1"/>
      <p:bldP spid="72" grpId="0"/>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098323" y="859541"/>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2285321" cy="338554"/>
            </a:xfrm>
            <a:prstGeom prst="rect">
              <a:avLst/>
            </a:prstGeom>
            <a:noFill/>
          </p:spPr>
          <p:txBody>
            <a:bodyPr wrap="square" rtlCol="0">
              <a:spAutoFit/>
            </a:bodyPr>
            <a:lstStyle/>
            <a:p>
              <a:pPr algn="dist"/>
              <a:r>
                <a:rPr kumimoji="1" lang="en-US" altLang="zh-CN" sz="1600" dirty="0">
                  <a:solidFill>
                    <a:srgbClr val="FFFFFF"/>
                  </a:solidFill>
                  <a:latin typeface="微软雅黑"/>
                  <a:ea typeface="微软雅黑"/>
                  <a:cs typeface="微软雅黑"/>
                </a:rPr>
                <a:t>Data Preparation</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098323" y="1645969"/>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3" y="2129639"/>
              <a:ext cx="2421543"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Linear Regression</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098323" y="2407969"/>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2570399"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Logistic Regression</a:t>
              </a:r>
              <a:endParaRPr kumimoji="1" lang="zh-CN" altLang="en-US" sz="1600" dirty="0">
                <a:solidFill>
                  <a:srgbClr val="FFFFFF"/>
                </a:solidFill>
                <a:latin typeface="微软雅黑"/>
                <a:ea typeface="微软雅黑"/>
                <a:cs typeface="微软雅黑"/>
              </a:endParaRPr>
            </a:p>
          </p:txBody>
        </p:sp>
      </p:grpSp>
      <p:grpSp>
        <p:nvGrpSpPr>
          <p:cNvPr id="12" name="组 11"/>
          <p:cNvGrpSpPr/>
          <p:nvPr/>
        </p:nvGrpSpPr>
        <p:grpSpPr>
          <a:xfrm>
            <a:off x="4098323" y="3203489"/>
            <a:ext cx="4108307" cy="396000"/>
            <a:chOff x="4158851" y="3678400"/>
            <a:chExt cx="4108307" cy="396000"/>
          </a:xfrm>
        </p:grpSpPr>
        <p:grpSp>
          <p:nvGrpSpPr>
            <p:cNvPr id="162" name="组 161"/>
            <p:cNvGrpSpPr/>
            <p:nvPr/>
          </p:nvGrpSpPr>
          <p:grpSpPr>
            <a:xfrm>
              <a:off x="4158851" y="3678400"/>
              <a:ext cx="4108307" cy="396000"/>
              <a:chOff x="4158851" y="1278024"/>
              <a:chExt cx="4108307" cy="396000"/>
            </a:xfrm>
          </p:grpSpPr>
          <p:sp>
            <p:nvSpPr>
              <p:cNvPr id="163"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64"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65"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2" name="TextBox 32"/>
            <p:cNvSpPr txBox="1"/>
            <p:nvPr/>
          </p:nvSpPr>
          <p:spPr>
            <a:xfrm>
              <a:off x="4699004" y="3687159"/>
              <a:ext cx="2804315"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Step-wise Regression</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3980631" y="943806"/>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4" name="组 13"/>
          <p:cNvGrpSpPr/>
          <p:nvPr/>
        </p:nvGrpSpPr>
        <p:grpSpPr>
          <a:xfrm>
            <a:off x="-128082" y="-259337"/>
            <a:ext cx="2519774" cy="1043796"/>
            <a:chOff x="-128082" y="-259337"/>
            <a:chExt cx="2519774" cy="1043796"/>
          </a:xfrm>
        </p:grpSpPr>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Contents</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70" name="文本框 69"/>
          <p:cNvSpPr txBox="1"/>
          <p:nvPr/>
        </p:nvSpPr>
        <p:spPr>
          <a:xfrm>
            <a:off x="215169" y="2240599"/>
            <a:ext cx="1794924" cy="461665"/>
          </a:xfrm>
          <a:prstGeom prst="rect">
            <a:avLst/>
          </a:prstGeom>
          <a:noFill/>
        </p:spPr>
        <p:txBody>
          <a:bodyPr wrap="square" rtlCol="0">
            <a:spAutoFit/>
          </a:bodyPr>
          <a:lstStyle/>
          <a:p>
            <a:pPr algn="ctr"/>
            <a:r>
              <a:rPr lang="en-US" altLang="zh-CN"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Team 7</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23573" y="780630"/>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3980631" y="1730234"/>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23573" y="1567058"/>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3980631" y="2492234"/>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23573" y="2329058"/>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166" name="组 165"/>
          <p:cNvGrpSpPr/>
          <p:nvPr/>
        </p:nvGrpSpPr>
        <p:grpSpPr>
          <a:xfrm>
            <a:off x="3980631" y="3287754"/>
            <a:ext cx="612485" cy="237600"/>
            <a:chOff x="4041159" y="1376400"/>
            <a:chExt cx="612485" cy="237600"/>
          </a:xfrm>
        </p:grpSpPr>
        <p:sp>
          <p:nvSpPr>
            <p:cNvPr id="167" name="燕尾形 166"/>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燕尾形 167"/>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燕尾形 168"/>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燕尾形 169"/>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燕尾形 170"/>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 6"/>
          <p:cNvGrpSpPr/>
          <p:nvPr/>
        </p:nvGrpSpPr>
        <p:grpSpPr>
          <a:xfrm>
            <a:off x="3323573" y="3124578"/>
            <a:ext cx="741724" cy="523220"/>
            <a:chOff x="3384101" y="3599489"/>
            <a:chExt cx="741724" cy="523220"/>
          </a:xfrm>
        </p:grpSpPr>
        <p:sp>
          <p:nvSpPr>
            <p:cNvPr id="161" name="1标签"/>
            <p:cNvSpPr/>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3" name="TextBox 32"/>
            <p:cNvSpPr txBox="1"/>
            <p:nvPr/>
          </p:nvSpPr>
          <p:spPr>
            <a:xfrm>
              <a:off x="3384101" y="359948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4</a:t>
              </a:r>
              <a:endParaRPr kumimoji="1" lang="zh-CN" altLang="en-US" sz="2800" dirty="0">
                <a:solidFill>
                  <a:srgbClr val="FFFFFF"/>
                </a:solidFill>
                <a:latin typeface="微软雅黑"/>
                <a:ea typeface="微软雅黑"/>
                <a:cs typeface="微软雅黑"/>
              </a:endParaRPr>
            </a:p>
          </p:txBody>
        </p:sp>
      </p:grpSp>
      <p:grpSp>
        <p:nvGrpSpPr>
          <p:cNvPr id="90" name="组 7">
            <a:extLst>
              <a:ext uri="{FF2B5EF4-FFF2-40B4-BE49-F238E27FC236}">
                <a16:creationId xmlns:a16="http://schemas.microsoft.com/office/drawing/2014/main" id="{52024CE0-284A-4E34-B626-4C7B1C8A20C7}"/>
              </a:ext>
            </a:extLst>
          </p:cNvPr>
          <p:cNvGrpSpPr/>
          <p:nvPr/>
        </p:nvGrpSpPr>
        <p:grpSpPr>
          <a:xfrm>
            <a:off x="4098323" y="4001771"/>
            <a:ext cx="4108307" cy="396000"/>
            <a:chOff x="4158851" y="1334452"/>
            <a:chExt cx="4108307" cy="396000"/>
          </a:xfrm>
        </p:grpSpPr>
        <p:grpSp>
          <p:nvGrpSpPr>
            <p:cNvPr id="91" name="组 12">
              <a:extLst>
                <a:ext uri="{FF2B5EF4-FFF2-40B4-BE49-F238E27FC236}">
                  <a16:creationId xmlns:a16="http://schemas.microsoft.com/office/drawing/2014/main" id="{D8C885A7-38F7-40BE-A885-78EF1D1DC1B3}"/>
                </a:ext>
              </a:extLst>
            </p:cNvPr>
            <p:cNvGrpSpPr/>
            <p:nvPr/>
          </p:nvGrpSpPr>
          <p:grpSpPr>
            <a:xfrm>
              <a:off x="4158851" y="1334452"/>
              <a:ext cx="4108307" cy="396000"/>
              <a:chOff x="4158851" y="1278024"/>
              <a:chExt cx="4108307" cy="396000"/>
            </a:xfrm>
          </p:grpSpPr>
          <p:sp>
            <p:nvSpPr>
              <p:cNvPr id="93" name="1标签">
                <a:extLst>
                  <a:ext uri="{FF2B5EF4-FFF2-40B4-BE49-F238E27FC236}">
                    <a16:creationId xmlns:a16="http://schemas.microsoft.com/office/drawing/2014/main" id="{F2030A7F-83E2-4A93-9642-BC9BA3E9506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4" name="直接连接符 49">
                <a:extLst>
                  <a:ext uri="{FF2B5EF4-FFF2-40B4-BE49-F238E27FC236}">
                    <a16:creationId xmlns:a16="http://schemas.microsoft.com/office/drawing/2014/main" id="{0994F2FC-480A-42D9-B0D1-1750CC38242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50">
                <a:extLst>
                  <a:ext uri="{FF2B5EF4-FFF2-40B4-BE49-F238E27FC236}">
                    <a16:creationId xmlns:a16="http://schemas.microsoft.com/office/drawing/2014/main" id="{F059AE2F-D5C1-4ACE-8B85-C56D6A39EE96}"/>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2" name="TextBox 32">
              <a:extLst>
                <a:ext uri="{FF2B5EF4-FFF2-40B4-BE49-F238E27FC236}">
                  <a16:creationId xmlns:a16="http://schemas.microsoft.com/office/drawing/2014/main" id="{3127826F-0775-461E-A10D-97A1BD802E13}"/>
                </a:ext>
              </a:extLst>
            </p:cNvPr>
            <p:cNvSpPr txBox="1"/>
            <p:nvPr/>
          </p:nvSpPr>
          <p:spPr>
            <a:xfrm>
              <a:off x="4699003" y="1343211"/>
              <a:ext cx="2416738" cy="338554"/>
            </a:xfrm>
            <a:prstGeom prst="rect">
              <a:avLst/>
            </a:prstGeom>
            <a:noFill/>
          </p:spPr>
          <p:txBody>
            <a:bodyPr wrap="square" rtlCol="0">
              <a:spAutoFit/>
            </a:bodyPr>
            <a:lstStyle/>
            <a:p>
              <a:pPr algn="dist"/>
              <a:r>
                <a:rPr kumimoji="1" lang="en-US" altLang="en-US" sz="1600" dirty="0">
                  <a:solidFill>
                    <a:srgbClr val="FFFFFF"/>
                  </a:solidFill>
                  <a:latin typeface="微软雅黑"/>
                  <a:ea typeface="微软雅黑"/>
                  <a:cs typeface="微软雅黑"/>
                </a:rPr>
                <a:t>Model Improvement</a:t>
              </a:r>
              <a:endParaRPr kumimoji="1" lang="zh-CN" altLang="en-US" sz="1600" dirty="0">
                <a:solidFill>
                  <a:srgbClr val="FFFFFF"/>
                </a:solidFill>
                <a:latin typeface="微软雅黑"/>
                <a:ea typeface="微软雅黑"/>
                <a:cs typeface="微软雅黑"/>
              </a:endParaRPr>
            </a:p>
          </p:txBody>
        </p:sp>
      </p:grpSp>
      <p:grpSp>
        <p:nvGrpSpPr>
          <p:cNvPr id="96" name="组 10">
            <a:extLst>
              <a:ext uri="{FF2B5EF4-FFF2-40B4-BE49-F238E27FC236}">
                <a16:creationId xmlns:a16="http://schemas.microsoft.com/office/drawing/2014/main" id="{E39CD24A-CA14-4B2E-9278-2FD01D58FCA6}"/>
              </a:ext>
            </a:extLst>
          </p:cNvPr>
          <p:cNvGrpSpPr/>
          <p:nvPr/>
        </p:nvGrpSpPr>
        <p:grpSpPr>
          <a:xfrm>
            <a:off x="3980631" y="4086036"/>
            <a:ext cx="612485" cy="237600"/>
            <a:chOff x="4041159" y="1376400"/>
            <a:chExt cx="612485" cy="237600"/>
          </a:xfrm>
        </p:grpSpPr>
        <p:sp>
          <p:nvSpPr>
            <p:cNvPr id="97" name="燕尾形 42">
              <a:extLst>
                <a:ext uri="{FF2B5EF4-FFF2-40B4-BE49-F238E27FC236}">
                  <a16:creationId xmlns:a16="http://schemas.microsoft.com/office/drawing/2014/main" id="{22A3CB7D-BCAD-40F5-9B15-60947BD2D881}"/>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114">
              <a:extLst>
                <a:ext uri="{FF2B5EF4-FFF2-40B4-BE49-F238E27FC236}">
                  <a16:creationId xmlns:a16="http://schemas.microsoft.com/office/drawing/2014/main" id="{CDEAFD3A-84A3-455C-98BB-1A78811B9A7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115">
              <a:extLst>
                <a:ext uri="{FF2B5EF4-FFF2-40B4-BE49-F238E27FC236}">
                  <a16:creationId xmlns:a16="http://schemas.microsoft.com/office/drawing/2014/main" id="{B9A48860-5AC2-4C69-826D-909B91E3E84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燕尾形 116">
              <a:extLst>
                <a:ext uri="{FF2B5EF4-FFF2-40B4-BE49-F238E27FC236}">
                  <a16:creationId xmlns:a16="http://schemas.microsoft.com/office/drawing/2014/main" id="{DCF623D0-1F3E-46E7-8920-EEB04A22368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燕尾形 117">
              <a:extLst>
                <a:ext uri="{FF2B5EF4-FFF2-40B4-BE49-F238E27FC236}">
                  <a16:creationId xmlns:a16="http://schemas.microsoft.com/office/drawing/2014/main" id="{8F2AFA56-77A0-4DDC-8275-FF2945FD3FED}"/>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5" name="组 6">
            <a:extLst>
              <a:ext uri="{FF2B5EF4-FFF2-40B4-BE49-F238E27FC236}">
                <a16:creationId xmlns:a16="http://schemas.microsoft.com/office/drawing/2014/main" id="{A539170B-8DA0-4284-B970-403DF37A7E39}"/>
              </a:ext>
            </a:extLst>
          </p:cNvPr>
          <p:cNvGrpSpPr/>
          <p:nvPr/>
        </p:nvGrpSpPr>
        <p:grpSpPr>
          <a:xfrm>
            <a:off x="3323573" y="3925559"/>
            <a:ext cx="741724" cy="523220"/>
            <a:chOff x="3384101" y="3599489"/>
            <a:chExt cx="741724" cy="523220"/>
          </a:xfrm>
        </p:grpSpPr>
        <p:sp>
          <p:nvSpPr>
            <p:cNvPr id="106" name="1标签">
              <a:extLst>
                <a:ext uri="{FF2B5EF4-FFF2-40B4-BE49-F238E27FC236}">
                  <a16:creationId xmlns:a16="http://schemas.microsoft.com/office/drawing/2014/main" id="{BB35745F-8D40-40C2-BC8E-4EA316168D8C}"/>
                </a:ext>
              </a:extLst>
            </p:cNvPr>
            <p:cNvSpPr/>
            <p:nvPr/>
          </p:nvSpPr>
          <p:spPr>
            <a:xfrm flipH="1">
              <a:off x="3499555" y="367840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7" name="TextBox 32">
              <a:extLst>
                <a:ext uri="{FF2B5EF4-FFF2-40B4-BE49-F238E27FC236}">
                  <a16:creationId xmlns:a16="http://schemas.microsoft.com/office/drawing/2014/main" id="{DF6202AC-E628-42D0-B595-9EFE6E5B5458}"/>
                </a:ext>
              </a:extLst>
            </p:cNvPr>
            <p:cNvSpPr txBox="1"/>
            <p:nvPr/>
          </p:nvSpPr>
          <p:spPr>
            <a:xfrm>
              <a:off x="3384101" y="3599489"/>
              <a:ext cx="741724" cy="523220"/>
            </a:xfrm>
            <a:prstGeom prst="rect">
              <a:avLst/>
            </a:prstGeom>
            <a:noFill/>
          </p:spPr>
          <p:txBody>
            <a:bodyPr wrap="square" rtlCol="0">
              <a:spAutoFit/>
            </a:bodyPr>
            <a:lstStyle/>
            <a:p>
              <a:pPr algn="dist"/>
              <a:r>
                <a:rPr kumimoji="1" lang="en-US" altLang="zh-CN" sz="2800" dirty="0">
                  <a:solidFill>
                    <a:srgbClr val="FFFFFF"/>
                  </a:solidFill>
                  <a:latin typeface="微软雅黑"/>
                  <a:ea typeface="微软雅黑"/>
                  <a:cs typeface="微软雅黑"/>
                </a:rPr>
                <a:t>5</a:t>
              </a:r>
              <a:endParaRPr kumimoji="1" lang="zh-CN" altLang="en-US" sz="28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56435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par>
                                <p:cTn id="13" presetID="10" presetClass="entr" presetSubtype="0" fill="hold" nodeType="withEffect">
                                  <p:stCondLst>
                                    <p:cond delay="3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600"/>
                            </p:stCondLst>
                            <p:childTnLst>
                              <p:par>
                                <p:cTn id="17" presetID="43"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80"/>
                                        <p:tgtEl>
                                          <p:spTgt spid="15"/>
                                        </p:tgtEl>
                                      </p:cBhvr>
                                    </p:animEffect>
                                    <p:anim calcmode="lin" valueType="num">
                                      <p:cBhvr>
                                        <p:cTn id="20" dur="320" fill="hold"/>
                                        <p:tgtEl>
                                          <p:spTgt spid="15"/>
                                        </p:tgtEl>
                                        <p:attrNameLst>
                                          <p:attrName>ppt_x</p:attrName>
                                        </p:attrNameLst>
                                      </p:cBhvr>
                                      <p:tavLst>
                                        <p:tav tm="0">
                                          <p:val>
                                            <p:strVal val="#ppt_x"/>
                                          </p:val>
                                        </p:tav>
                                        <p:tav tm="100000">
                                          <p:val>
                                            <p:strVal val="#ppt_x"/>
                                          </p:val>
                                        </p:tav>
                                      </p:tavLst>
                                    </p:anim>
                                    <p:anim calcmode="lin" valueType="num">
                                      <p:cBhvr>
                                        <p:cTn id="21" dur="320" fill="hold"/>
                                        <p:tgtEl>
                                          <p:spTgt spid="15"/>
                                        </p:tgtEl>
                                        <p:attrNameLst>
                                          <p:attrName>ppt_y</p:attrName>
                                        </p:attrNameLst>
                                      </p:cBhvr>
                                      <p:tavLst>
                                        <p:tav tm="0">
                                          <p:val>
                                            <p:strVal val="#ppt_y+0.31"/>
                                          </p:val>
                                        </p:tav>
                                        <p:tav tm="100000">
                                          <p:val>
                                            <p:strVal val="#ppt_y+0.31"/>
                                          </p:val>
                                        </p:tav>
                                      </p:tavLst>
                                    </p:anim>
                                    <p:anim calcmode="lin" valueType="num">
                                      <p:cBhvr>
                                        <p:cTn id="22"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4" fill="hold">
                            <p:stCondLst>
                              <p:cond delay="2400"/>
                            </p:stCondLst>
                            <p:childTnLst>
                              <p:par>
                                <p:cTn id="25" presetID="14" presetClass="entr" presetSubtype="1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randombar(horizontal)">
                                      <p:cBhvr>
                                        <p:cTn id="27" dur="500"/>
                                        <p:tgtEl>
                                          <p:spTgt spid="70"/>
                                        </p:tgtEl>
                                      </p:cBhvr>
                                    </p:animEffect>
                                  </p:childTnLst>
                                </p:cTn>
                              </p:par>
                            </p:childTnLst>
                          </p:cTn>
                        </p:par>
                        <p:par>
                          <p:cTn id="28" fill="hold">
                            <p:stCondLst>
                              <p:cond delay="2900"/>
                            </p:stCondLst>
                            <p:childTnLst>
                              <p:par>
                                <p:cTn id="29" presetID="14"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par>
                                <p:cTn id="32" presetID="14" presetClass="entr" presetSubtype="10" fill="hold" nodeType="withEffect">
                                  <p:stCondLst>
                                    <p:cond delay="200"/>
                                  </p:stCondLst>
                                  <p:childTnLst>
                                    <p:set>
                                      <p:cBhvr>
                                        <p:cTn id="33" dur="1" fill="hold">
                                          <p:stCondLst>
                                            <p:cond delay="0"/>
                                          </p:stCondLst>
                                        </p:cTn>
                                        <p:tgtEl>
                                          <p:spTgt spid="3"/>
                                        </p:tgtEl>
                                        <p:attrNameLst>
                                          <p:attrName>style.visibility</p:attrName>
                                        </p:attrNameLst>
                                      </p:cBhvr>
                                      <p:to>
                                        <p:strVal val="visible"/>
                                      </p:to>
                                    </p:set>
                                    <p:animEffect transition="in" filter="randombar(horizontal)">
                                      <p:cBhvr>
                                        <p:cTn id="34" dur="500"/>
                                        <p:tgtEl>
                                          <p:spTgt spid="3"/>
                                        </p:tgtEl>
                                      </p:cBhvr>
                                    </p:animEffect>
                                  </p:childTnLst>
                                </p:cTn>
                              </p:par>
                              <p:par>
                                <p:cTn id="35" presetID="14" presetClass="entr" presetSubtype="10" fill="hold" nodeType="withEffect">
                                  <p:stCondLst>
                                    <p:cond delay="40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par>
                                <p:cTn id="38" presetID="14" presetClass="entr" presetSubtype="10" fill="hold" nodeType="withEffect">
                                  <p:stCondLst>
                                    <p:cond delay="60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500"/>
                                        <p:tgtEl>
                                          <p:spTgt spid="7"/>
                                        </p:tgtEl>
                                      </p:cBhvr>
                                    </p:animEffect>
                                  </p:childTnLst>
                                </p:cTn>
                              </p:par>
                              <p:par>
                                <p:cTn id="41" presetID="14" presetClass="entr" presetSubtype="10" fill="hold" nodeType="withEffect">
                                  <p:stCondLst>
                                    <p:cond delay="800"/>
                                  </p:stCondLst>
                                  <p:childTnLst>
                                    <p:set>
                                      <p:cBhvr>
                                        <p:cTn id="42" dur="1" fill="hold">
                                          <p:stCondLst>
                                            <p:cond delay="0"/>
                                          </p:stCondLst>
                                        </p:cTn>
                                        <p:tgtEl>
                                          <p:spTgt spid="105"/>
                                        </p:tgtEl>
                                        <p:attrNameLst>
                                          <p:attrName>style.visibility</p:attrName>
                                        </p:attrNameLst>
                                      </p:cBhvr>
                                      <p:to>
                                        <p:strVal val="visible"/>
                                      </p:to>
                                    </p:set>
                                    <p:animEffect transition="in" filter="randombar(horizontal)">
                                      <p:cBhvr>
                                        <p:cTn id="43" dur="500"/>
                                        <p:tgtEl>
                                          <p:spTgt spid="105"/>
                                        </p:tgtEl>
                                      </p:cBhvr>
                                    </p:animEffect>
                                  </p:childTnLst>
                                </p:cTn>
                              </p:par>
                            </p:childTnLst>
                          </p:cTn>
                        </p:par>
                        <p:par>
                          <p:cTn id="44" fill="hold">
                            <p:stCondLst>
                              <p:cond delay="4200"/>
                            </p:stCondLst>
                            <p:childTnLst>
                              <p:par>
                                <p:cTn id="45" presetID="22" presetClass="entr" presetSubtype="8"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par>
                                <p:cTn id="48" presetID="22" presetClass="entr" presetSubtype="8" fill="hold" nodeType="with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wipe(left)">
                                      <p:cBhvr>
                                        <p:cTn id="50" dur="500"/>
                                        <p:tgtEl>
                                          <p:spTgt spid="127"/>
                                        </p:tgtEl>
                                      </p:cBhvr>
                                    </p:animEffect>
                                  </p:childTnLst>
                                </p:cTn>
                              </p:par>
                              <p:par>
                                <p:cTn id="51" presetID="22" presetClass="entr" presetSubtype="8"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wipe(left)">
                                      <p:cBhvr>
                                        <p:cTn id="53" dur="500"/>
                                        <p:tgtEl>
                                          <p:spTgt spid="153"/>
                                        </p:tgtEl>
                                      </p:cBhvr>
                                    </p:animEffect>
                                  </p:childTnLst>
                                </p:cTn>
                              </p:par>
                              <p:par>
                                <p:cTn id="54" presetID="22" presetClass="entr" presetSubtype="8" fill="hold" nodeType="withEffect">
                                  <p:stCondLst>
                                    <p:cond delay="0"/>
                                  </p:stCondLst>
                                  <p:childTnLst>
                                    <p:set>
                                      <p:cBhvr>
                                        <p:cTn id="55" dur="1" fill="hold">
                                          <p:stCondLst>
                                            <p:cond delay="0"/>
                                          </p:stCondLst>
                                        </p:cTn>
                                        <p:tgtEl>
                                          <p:spTgt spid="166"/>
                                        </p:tgtEl>
                                        <p:attrNameLst>
                                          <p:attrName>style.visibility</p:attrName>
                                        </p:attrNameLst>
                                      </p:cBhvr>
                                      <p:to>
                                        <p:strVal val="visible"/>
                                      </p:to>
                                    </p:set>
                                    <p:animEffect transition="in" filter="wipe(left)">
                                      <p:cBhvr>
                                        <p:cTn id="56" dur="500"/>
                                        <p:tgtEl>
                                          <p:spTgt spid="166"/>
                                        </p:tgtEl>
                                      </p:cBhvr>
                                    </p:animEffect>
                                  </p:childTnLst>
                                </p:cTn>
                              </p:par>
                              <p:par>
                                <p:cTn id="57" presetID="22" presetClass="entr" presetSubtype="8"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left)">
                                      <p:cBhvr>
                                        <p:cTn id="59" dur="500"/>
                                        <p:tgtEl>
                                          <p:spTgt spid="96"/>
                                        </p:tgtEl>
                                      </p:cBhvr>
                                    </p:animEffect>
                                  </p:childTnLst>
                                </p:cTn>
                              </p:par>
                            </p:childTnLst>
                          </p:cTn>
                        </p:par>
                        <p:par>
                          <p:cTn id="60" fill="hold">
                            <p:stCondLst>
                              <p:cond delay="4700"/>
                            </p:stCondLst>
                            <p:childTnLst>
                              <p:par>
                                <p:cTn id="61" presetID="14" presetClass="entr" presetSubtype="5"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randombar(vertical)">
                                      <p:cBhvr>
                                        <p:cTn id="63" dur="500"/>
                                        <p:tgtEl>
                                          <p:spTgt spid="8"/>
                                        </p:tgtEl>
                                      </p:cBhvr>
                                    </p:animEffect>
                                  </p:childTnLst>
                                </p:cTn>
                              </p:par>
                              <p:par>
                                <p:cTn id="64" presetID="14" presetClass="entr" presetSubtype="5"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randombar(vertical)">
                                      <p:cBhvr>
                                        <p:cTn id="66" dur="500"/>
                                        <p:tgtEl>
                                          <p:spTgt spid="9"/>
                                        </p:tgtEl>
                                      </p:cBhvr>
                                    </p:animEffect>
                                  </p:childTnLst>
                                </p:cTn>
                              </p:par>
                              <p:par>
                                <p:cTn id="67" presetID="14" presetClass="entr" presetSubtype="5"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randombar(vertical)">
                                      <p:cBhvr>
                                        <p:cTn id="69" dur="500"/>
                                        <p:tgtEl>
                                          <p:spTgt spid="10"/>
                                        </p:tgtEl>
                                      </p:cBhvr>
                                    </p:animEffect>
                                  </p:childTnLst>
                                </p:cTn>
                              </p:par>
                              <p:par>
                                <p:cTn id="70" presetID="14" presetClass="entr" presetSubtype="5" fill="hold"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vertical)">
                                      <p:cBhvr>
                                        <p:cTn id="72" dur="500"/>
                                        <p:tgtEl>
                                          <p:spTgt spid="12"/>
                                        </p:tgtEl>
                                      </p:cBhvr>
                                    </p:animEffect>
                                  </p:childTnLst>
                                </p:cTn>
                              </p:par>
                              <p:par>
                                <p:cTn id="73" presetID="14" presetClass="entr" presetSubtype="5" fill="hold"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randombar(vertical)">
                                      <p:cBhvr>
                                        <p:cTn id="7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屏幕截图&#10;&#10;描述已自动生成">
            <a:extLst>
              <a:ext uri="{FF2B5EF4-FFF2-40B4-BE49-F238E27FC236}">
                <a16:creationId xmlns:a16="http://schemas.microsoft.com/office/drawing/2014/main" id="{85EEF10F-EBFE-7F4A-95D5-4D746C0A244B}"/>
              </a:ext>
            </a:extLst>
          </p:cNvPr>
          <p:cNvPicPr>
            <a:picLocks noChangeAspect="1"/>
          </p:cNvPicPr>
          <p:nvPr/>
        </p:nvPicPr>
        <p:blipFill>
          <a:blip r:embed="rId8"/>
          <a:stretch>
            <a:fillRect/>
          </a:stretch>
        </p:blipFill>
        <p:spPr>
          <a:xfrm>
            <a:off x="2814174" y="1603687"/>
            <a:ext cx="5920314" cy="2746329"/>
          </a:xfrm>
          <a:prstGeom prst="rect">
            <a:avLst/>
          </a:prstGeom>
        </p:spPr>
      </p:pic>
      <p:grpSp>
        <p:nvGrpSpPr>
          <p:cNvPr id="53" name="组 1">
            <a:extLst>
              <a:ext uri="{FF2B5EF4-FFF2-40B4-BE49-F238E27FC236}">
                <a16:creationId xmlns:a16="http://schemas.microsoft.com/office/drawing/2014/main" id="{D41AC4D3-14F7-204E-9C0E-F05B9B5BEC7A}"/>
              </a:ext>
            </a:extLst>
          </p:cNvPr>
          <p:cNvGrpSpPr/>
          <p:nvPr/>
        </p:nvGrpSpPr>
        <p:grpSpPr>
          <a:xfrm>
            <a:off x="2924055" y="638197"/>
            <a:ext cx="2808836" cy="516428"/>
            <a:chOff x="2391690" y="843123"/>
            <a:chExt cx="4108307" cy="396000"/>
          </a:xfrm>
        </p:grpSpPr>
        <p:grpSp>
          <p:nvGrpSpPr>
            <p:cNvPr id="54" name="组 12">
              <a:extLst>
                <a:ext uri="{FF2B5EF4-FFF2-40B4-BE49-F238E27FC236}">
                  <a16:creationId xmlns:a16="http://schemas.microsoft.com/office/drawing/2014/main" id="{166B31ED-6FF6-D945-9573-F94D29E70F64}"/>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2DB3917C-6E4E-374D-9506-6414F7894BFE}"/>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D1C08AB8-FD32-8243-80F6-211931BA84E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8EC6D5D3-BFED-C84C-B6B7-B98072B12DBC}"/>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D6DEAE69-17E8-C24D-B05F-192E57F13EE8}"/>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Cross Validation</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6834446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394F1EE0-0E5F-E642-A7DC-D6FA4CC39D20}"/>
              </a:ext>
            </a:extLst>
          </p:cNvPr>
          <p:cNvGrpSpPr>
            <a:grpSpLocks noChangeAspect="1"/>
          </p:cNvGrpSpPr>
          <p:nvPr/>
        </p:nvGrpSpPr>
        <p:grpSpPr>
          <a:xfrm>
            <a:off x="1864568" y="1772661"/>
            <a:ext cx="360000" cy="139654"/>
            <a:chOff x="4041159" y="1376400"/>
            <a:chExt cx="612485" cy="237600"/>
          </a:xfrm>
        </p:grpSpPr>
        <p:sp>
          <p:nvSpPr>
            <p:cNvPr id="42" name="燕尾形 61">
              <a:extLst>
                <a:ext uri="{FF2B5EF4-FFF2-40B4-BE49-F238E27FC236}">
                  <a16:creationId xmlns:a16="http://schemas.microsoft.com/office/drawing/2014/main" id="{A13734CD-75E0-3B45-8445-A32E6BDCA35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85DC9F3C-AC6D-6944-A2E8-FD64D0B0236D}"/>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CFA576D0-A8A2-3943-88AC-379C0FF1CA0F}"/>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892551A-7C59-F640-B6F1-7ED490844D9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4939D830-A5FE-334B-888C-6666F81EF3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图片 46" descr="图片包含 地图, 屏幕截图&#10;&#10;描述已自动生成">
            <a:extLst>
              <a:ext uri="{FF2B5EF4-FFF2-40B4-BE49-F238E27FC236}">
                <a16:creationId xmlns:a16="http://schemas.microsoft.com/office/drawing/2014/main" id="{C9C88201-695E-3D4D-AD89-E95D3FD36895}"/>
              </a:ext>
            </a:extLst>
          </p:cNvPr>
          <p:cNvPicPr>
            <a:picLocks noChangeAspect="1"/>
          </p:cNvPicPr>
          <p:nvPr/>
        </p:nvPicPr>
        <p:blipFill>
          <a:blip r:embed="rId8"/>
          <a:stretch>
            <a:fillRect/>
          </a:stretch>
        </p:blipFill>
        <p:spPr>
          <a:xfrm>
            <a:off x="3667584" y="1337284"/>
            <a:ext cx="4236529" cy="3268492"/>
          </a:xfrm>
          <a:prstGeom prst="rect">
            <a:avLst/>
          </a:prstGeom>
        </p:spPr>
      </p:pic>
      <p:grpSp>
        <p:nvGrpSpPr>
          <p:cNvPr id="53" name="组 1">
            <a:extLst>
              <a:ext uri="{FF2B5EF4-FFF2-40B4-BE49-F238E27FC236}">
                <a16:creationId xmlns:a16="http://schemas.microsoft.com/office/drawing/2014/main" id="{EBE8598C-8E28-DD47-9C51-41E58ADEB399}"/>
              </a:ext>
            </a:extLst>
          </p:cNvPr>
          <p:cNvGrpSpPr/>
          <p:nvPr/>
        </p:nvGrpSpPr>
        <p:grpSpPr>
          <a:xfrm>
            <a:off x="3025838" y="537724"/>
            <a:ext cx="5084492" cy="516428"/>
            <a:chOff x="2391690" y="843123"/>
            <a:chExt cx="4108307" cy="396000"/>
          </a:xfrm>
        </p:grpSpPr>
        <p:grpSp>
          <p:nvGrpSpPr>
            <p:cNvPr id="54" name="组 12">
              <a:extLst>
                <a:ext uri="{FF2B5EF4-FFF2-40B4-BE49-F238E27FC236}">
                  <a16:creationId xmlns:a16="http://schemas.microsoft.com/office/drawing/2014/main" id="{64EC992F-B03E-2949-BB5E-29E6E92E2EB8}"/>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F3769B63-A3C7-8845-8FEB-009206317513}"/>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62CE1B6F-8666-FD41-AF39-F5B12557A7B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84666973-82E6-F947-B579-C8440BFC911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EA3982E2-8781-2948-BE4C-A4EB60D5869B}"/>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Plot The Score With Different Feature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6621354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文字&#10;&#10;描述已自动生成">
            <a:extLst>
              <a:ext uri="{FF2B5EF4-FFF2-40B4-BE49-F238E27FC236}">
                <a16:creationId xmlns:a16="http://schemas.microsoft.com/office/drawing/2014/main" id="{11807B59-D6B4-4649-8B79-795267966F15}"/>
              </a:ext>
            </a:extLst>
          </p:cNvPr>
          <p:cNvPicPr>
            <a:picLocks noChangeAspect="1"/>
          </p:cNvPicPr>
          <p:nvPr/>
        </p:nvPicPr>
        <p:blipFill>
          <a:blip r:embed="rId8"/>
          <a:stretch>
            <a:fillRect/>
          </a:stretch>
        </p:blipFill>
        <p:spPr>
          <a:xfrm>
            <a:off x="3772179" y="1194374"/>
            <a:ext cx="4151105" cy="3465518"/>
          </a:xfrm>
          <a:prstGeom prst="rect">
            <a:avLst/>
          </a:prstGeom>
        </p:spPr>
      </p:pic>
      <p:grpSp>
        <p:nvGrpSpPr>
          <p:cNvPr id="42" name="组 60">
            <a:extLst>
              <a:ext uri="{FF2B5EF4-FFF2-40B4-BE49-F238E27FC236}">
                <a16:creationId xmlns:a16="http://schemas.microsoft.com/office/drawing/2014/main" id="{CA9407E7-77C8-214B-AC03-15606CAA53EA}"/>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79DA1F97-6234-9848-95BC-2C479D2C4BF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80F89EB3-86BA-4642-B84C-DDE5C8182A20}"/>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64190DC3-1959-D84B-BFA3-83AAC7B38371}"/>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9C269A4D-66A8-C941-B557-F653879F29F7}"/>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FC46B18B-7418-A040-80EA-9B1DCF28DCE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916EDDBC-C175-6B41-953B-8F954F91D1AE}"/>
              </a:ext>
            </a:extLst>
          </p:cNvPr>
          <p:cNvGrpSpPr/>
          <p:nvPr/>
        </p:nvGrpSpPr>
        <p:grpSpPr>
          <a:xfrm>
            <a:off x="3025838" y="537724"/>
            <a:ext cx="2858127" cy="516428"/>
            <a:chOff x="2391690" y="843123"/>
            <a:chExt cx="4108307" cy="396000"/>
          </a:xfrm>
        </p:grpSpPr>
        <p:grpSp>
          <p:nvGrpSpPr>
            <p:cNvPr id="54" name="组 12">
              <a:extLst>
                <a:ext uri="{FF2B5EF4-FFF2-40B4-BE49-F238E27FC236}">
                  <a16:creationId xmlns:a16="http://schemas.microsoft.com/office/drawing/2014/main" id="{D911D4D3-6EFC-8244-8F79-AB4834F7CDF5}"/>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BC39B5F9-779D-0E41-BCBA-3BEE5B79F6B8}"/>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5C1C96B0-8A43-3348-8419-234B2CE25E8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3FCB78E4-220D-D04C-8511-855B45CB6AA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E1CA4D32-7E8F-B649-99ED-6D02B855D7D1}"/>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Model Summary </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38951826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1" name="椭圆 19">
            <a:extLst>
              <a:ext uri="{FF2B5EF4-FFF2-40B4-BE49-F238E27FC236}">
                <a16:creationId xmlns:a16="http://schemas.microsoft.com/office/drawing/2014/main" id="{C61B4308-1F92-CE4D-8C02-8D4021FECCDF}"/>
              </a:ext>
            </a:extLst>
          </p:cNvPr>
          <p:cNvSpPr>
            <a:spLocks noChangeArrowheads="1"/>
          </p:cNvSpPr>
          <p:nvPr/>
        </p:nvSpPr>
        <p:spPr bwMode="auto">
          <a:xfrm>
            <a:off x="5257151" y="1271830"/>
            <a:ext cx="2267531" cy="2267840"/>
          </a:xfrm>
          <a:prstGeom prst="ellipse">
            <a:avLst/>
          </a:prstGeom>
          <a:solidFill>
            <a:srgbClr val="A8D3FF"/>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sp>
        <p:nvSpPr>
          <p:cNvPr id="42" name="椭圆 20">
            <a:extLst>
              <a:ext uri="{FF2B5EF4-FFF2-40B4-BE49-F238E27FC236}">
                <a16:creationId xmlns:a16="http://schemas.microsoft.com/office/drawing/2014/main" id="{2D80171C-4CBC-E041-BD59-DEBD3BF372CE}"/>
              </a:ext>
            </a:extLst>
          </p:cNvPr>
          <p:cNvSpPr>
            <a:spLocks noChangeArrowheads="1"/>
          </p:cNvSpPr>
          <p:nvPr/>
        </p:nvSpPr>
        <p:spPr bwMode="auto">
          <a:xfrm>
            <a:off x="4280198" y="1271830"/>
            <a:ext cx="2267531" cy="2267840"/>
          </a:xfrm>
          <a:prstGeom prst="ellipse">
            <a:avLst/>
          </a:prstGeom>
          <a:solidFill>
            <a:srgbClr val="0079FF"/>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p>
            <a:pPr algn="ctr" eaLnBrk="1" hangingPunct="1">
              <a:buFont typeface="Arial" charset="0"/>
              <a:buNone/>
            </a:pPr>
            <a:endParaRPr lang="zh-CN" altLang="zh-CN">
              <a:solidFill>
                <a:srgbClr val="FFFFFF"/>
              </a:solidFill>
              <a:latin typeface="宋体" charset="-122"/>
              <a:sym typeface="宋体" charset="-122"/>
            </a:endParaRPr>
          </a:p>
        </p:txBody>
      </p:sp>
      <p:grpSp>
        <p:nvGrpSpPr>
          <p:cNvPr id="43" name="组合 42">
            <a:extLst>
              <a:ext uri="{FF2B5EF4-FFF2-40B4-BE49-F238E27FC236}">
                <a16:creationId xmlns:a16="http://schemas.microsoft.com/office/drawing/2014/main" id="{BE5F0F4F-3A70-694A-8D51-FAE4D64BD410}"/>
              </a:ext>
            </a:extLst>
          </p:cNvPr>
          <p:cNvGrpSpPr/>
          <p:nvPr/>
        </p:nvGrpSpPr>
        <p:grpSpPr>
          <a:xfrm>
            <a:off x="3375154" y="1461975"/>
            <a:ext cx="1376363" cy="1960562"/>
            <a:chOff x="2786245" y="1781340"/>
            <a:chExt cx="1376363" cy="1960562"/>
          </a:xfrm>
        </p:grpSpPr>
        <p:sp>
          <p:nvSpPr>
            <p:cNvPr id="44" name="任意多边形 21">
              <a:extLst>
                <a:ext uri="{FF2B5EF4-FFF2-40B4-BE49-F238E27FC236}">
                  <a16:creationId xmlns:a16="http://schemas.microsoft.com/office/drawing/2014/main" id="{EDE88FC3-1E25-0247-9BD7-4F43CE114619}"/>
                </a:ext>
              </a:extLst>
            </p:cNvPr>
            <p:cNvSpPr>
              <a:spLocks noChangeArrowheads="1"/>
            </p:cNvSpPr>
            <p:nvPr/>
          </p:nvSpPr>
          <p:spPr bwMode="auto">
            <a:xfrm rot="8017354">
              <a:off x="3356952" y="2382208"/>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w="12700" cap="flat" cmpd="sng">
              <a:noFill/>
              <a:bevel/>
              <a:headEnd/>
              <a:tailEnd/>
            </a:ln>
          </p:spPr>
          <p:txBody>
            <a:bodyPr anchor="ctr"/>
            <a:lstStyle/>
            <a:p>
              <a:endParaRPr lang="zh-CN" altLang="en-US"/>
            </a:p>
          </p:txBody>
        </p:sp>
        <p:sp>
          <p:nvSpPr>
            <p:cNvPr id="45" name="任意多边形 22">
              <a:extLst>
                <a:ext uri="{FF2B5EF4-FFF2-40B4-BE49-F238E27FC236}">
                  <a16:creationId xmlns:a16="http://schemas.microsoft.com/office/drawing/2014/main" id="{93415FDB-1DDA-944C-9C22-20A27DDA4DB5}"/>
                </a:ext>
              </a:extLst>
            </p:cNvPr>
            <p:cNvSpPr>
              <a:spLocks noChangeArrowheads="1"/>
            </p:cNvSpPr>
            <p:nvPr/>
          </p:nvSpPr>
          <p:spPr bwMode="auto">
            <a:xfrm rot="13330867">
              <a:off x="2786245" y="2951327"/>
              <a:ext cx="820738" cy="790575"/>
            </a:xfrm>
            <a:custGeom>
              <a:avLst/>
              <a:gdLst>
                <a:gd name="T0" fmla="*/ 819965 w 821512"/>
                <a:gd name="T1" fmla="*/ 0 h 790885"/>
                <a:gd name="T2" fmla="*/ 819965 w 821512"/>
                <a:gd name="T3" fmla="*/ 309451 h 790885"/>
                <a:gd name="T4" fmla="*/ 748767 w 821512"/>
                <a:gd name="T5" fmla="*/ 316636 h 790885"/>
                <a:gd name="T6" fmla="*/ 281654 w 821512"/>
                <a:gd name="T7" fmla="*/ 784262 h 790885"/>
                <a:gd name="T8" fmla="*/ 281050 w 821512"/>
                <a:gd name="T9" fmla="*/ 790265 h 790885"/>
                <a:gd name="T10" fmla="*/ 0 w 821512"/>
                <a:gd name="T11" fmla="*/ 773552 h 790885"/>
                <a:gd name="T12" fmla="*/ 819965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46" name="任意多边形 23">
              <a:extLst>
                <a:ext uri="{FF2B5EF4-FFF2-40B4-BE49-F238E27FC236}">
                  <a16:creationId xmlns:a16="http://schemas.microsoft.com/office/drawing/2014/main" id="{C46D77C1-5A50-5149-9551-B4171A0066CF}"/>
                </a:ext>
              </a:extLst>
            </p:cNvPr>
            <p:cNvSpPr>
              <a:spLocks noChangeArrowheads="1"/>
            </p:cNvSpPr>
            <p:nvPr/>
          </p:nvSpPr>
          <p:spPr bwMode="auto">
            <a:xfrm rot="2853042">
              <a:off x="2808470" y="1797215"/>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nvGrpSpPr>
          <p:cNvPr id="47" name="组合 46">
            <a:extLst>
              <a:ext uri="{FF2B5EF4-FFF2-40B4-BE49-F238E27FC236}">
                <a16:creationId xmlns:a16="http://schemas.microsoft.com/office/drawing/2014/main" id="{7D440A74-0998-E744-A4D3-BF183C7685B0}"/>
              </a:ext>
            </a:extLst>
          </p:cNvPr>
          <p:cNvGrpSpPr/>
          <p:nvPr/>
        </p:nvGrpSpPr>
        <p:grpSpPr>
          <a:xfrm>
            <a:off x="7035930" y="1467537"/>
            <a:ext cx="1363662" cy="1863725"/>
            <a:chOff x="7477308" y="1865477"/>
            <a:chExt cx="1363662" cy="1863725"/>
          </a:xfrm>
        </p:grpSpPr>
        <p:sp>
          <p:nvSpPr>
            <p:cNvPr id="53" name="任意多边形 24">
              <a:extLst>
                <a:ext uri="{FF2B5EF4-FFF2-40B4-BE49-F238E27FC236}">
                  <a16:creationId xmlns:a16="http://schemas.microsoft.com/office/drawing/2014/main" id="{37129F59-EB65-4348-96B9-EE5566EB985F}"/>
                </a:ext>
              </a:extLst>
            </p:cNvPr>
            <p:cNvSpPr>
              <a:spLocks noChangeArrowheads="1"/>
            </p:cNvSpPr>
            <p:nvPr/>
          </p:nvSpPr>
          <p:spPr bwMode="auto">
            <a:xfrm rot="18918821">
              <a:off x="7477308" y="2367127"/>
              <a:ext cx="820737" cy="790575"/>
            </a:xfrm>
            <a:custGeom>
              <a:avLst/>
              <a:gdLst>
                <a:gd name="T0" fmla="*/ 819963 w 821512"/>
                <a:gd name="T1" fmla="*/ 0 h 790885"/>
                <a:gd name="T2" fmla="*/ 819963 w 821512"/>
                <a:gd name="T3" fmla="*/ 309451 h 790885"/>
                <a:gd name="T4" fmla="*/ 748765 w 821512"/>
                <a:gd name="T5" fmla="*/ 316636 h 790885"/>
                <a:gd name="T6" fmla="*/ 281654 w 821512"/>
                <a:gd name="T7" fmla="*/ 784262 h 790885"/>
                <a:gd name="T8" fmla="*/ 281049 w 821512"/>
                <a:gd name="T9" fmla="*/ 790265 h 790885"/>
                <a:gd name="T10" fmla="*/ 0 w 821512"/>
                <a:gd name="T11" fmla="*/ 773552 h 790885"/>
                <a:gd name="T12" fmla="*/ 819963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A8D3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4" name="任意多边形 25">
              <a:extLst>
                <a:ext uri="{FF2B5EF4-FFF2-40B4-BE49-F238E27FC236}">
                  <a16:creationId xmlns:a16="http://schemas.microsoft.com/office/drawing/2014/main" id="{8264D73B-F522-EF43-A142-F53B8B326FD3}"/>
                </a:ext>
              </a:extLst>
            </p:cNvPr>
            <p:cNvSpPr>
              <a:spLocks noChangeArrowheads="1"/>
            </p:cNvSpPr>
            <p:nvPr/>
          </p:nvSpPr>
          <p:spPr bwMode="auto">
            <a:xfrm rot="13330867">
              <a:off x="8018645" y="2938627"/>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5" name="任意多边形 26">
              <a:extLst>
                <a:ext uri="{FF2B5EF4-FFF2-40B4-BE49-F238E27FC236}">
                  <a16:creationId xmlns:a16="http://schemas.microsoft.com/office/drawing/2014/main" id="{14EFB16F-965E-6D41-8540-F6AE3E485EDF}"/>
                </a:ext>
              </a:extLst>
            </p:cNvPr>
            <p:cNvSpPr>
              <a:spLocks noChangeArrowheads="1"/>
            </p:cNvSpPr>
            <p:nvPr/>
          </p:nvSpPr>
          <p:spPr bwMode="auto">
            <a:xfrm rot="2853042">
              <a:off x="8028170" y="1881352"/>
              <a:ext cx="822325" cy="790575"/>
            </a:xfrm>
            <a:custGeom>
              <a:avLst/>
              <a:gdLst>
                <a:gd name="T0" fmla="*/ 823139 w 821512"/>
                <a:gd name="T1" fmla="*/ 0 h 790885"/>
                <a:gd name="T2" fmla="*/ 823139 w 821512"/>
                <a:gd name="T3" fmla="*/ 309451 h 790885"/>
                <a:gd name="T4" fmla="*/ 751665 w 821512"/>
                <a:gd name="T5" fmla="*/ 316636 h 790885"/>
                <a:gd name="T6" fmla="*/ 282745 w 821512"/>
                <a:gd name="T7" fmla="*/ 784262 h 790885"/>
                <a:gd name="T8" fmla="*/ 282138 w 821512"/>
                <a:gd name="T9" fmla="*/ 790265 h 790885"/>
                <a:gd name="T10" fmla="*/ 0 w 821512"/>
                <a:gd name="T11" fmla="*/ 773552 h 790885"/>
                <a:gd name="T12" fmla="*/ 823139 w 821512"/>
                <a:gd name="T13" fmla="*/ 0 h 790885"/>
                <a:gd name="T14" fmla="*/ 0 60000 65536"/>
                <a:gd name="T15" fmla="*/ 0 60000 65536"/>
                <a:gd name="T16" fmla="*/ 0 60000 65536"/>
                <a:gd name="T17" fmla="*/ 0 60000 65536"/>
                <a:gd name="T18" fmla="*/ 0 60000 65536"/>
                <a:gd name="T19" fmla="*/ 0 60000 65536"/>
                <a:gd name="T20" fmla="*/ 0 60000 65536"/>
                <a:gd name="T21" fmla="*/ 0 w 821512"/>
                <a:gd name="T22" fmla="*/ 0 h 790885"/>
                <a:gd name="T23" fmla="*/ 821512 w 821512"/>
                <a:gd name="T24" fmla="*/ 790885 h 7908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1512" h="790885">
                  <a:moveTo>
                    <a:pt x="821512" y="0"/>
                  </a:moveTo>
                  <a:lnTo>
                    <a:pt x="821512" y="309693"/>
                  </a:lnTo>
                  <a:lnTo>
                    <a:pt x="750180" y="316884"/>
                  </a:lnTo>
                  <a:cubicBezTo>
                    <a:pt x="515274" y="364953"/>
                    <a:pt x="330254" y="549972"/>
                    <a:pt x="282186" y="784878"/>
                  </a:cubicBezTo>
                  <a:lnTo>
                    <a:pt x="281580" y="790885"/>
                  </a:lnTo>
                  <a:lnTo>
                    <a:pt x="0" y="774158"/>
                  </a:lnTo>
                  <a:cubicBezTo>
                    <a:pt x="25829" y="339371"/>
                    <a:pt x="385958" y="0"/>
                    <a:pt x="821512" y="0"/>
                  </a:cubicBezTo>
                  <a:close/>
                </a:path>
              </a:pathLst>
            </a:custGeom>
            <a:solidFill>
              <a:srgbClr val="0079F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sp>
        <p:nvSpPr>
          <p:cNvPr id="56" name="文本框 36">
            <a:extLst>
              <a:ext uri="{FF2B5EF4-FFF2-40B4-BE49-F238E27FC236}">
                <a16:creationId xmlns:a16="http://schemas.microsoft.com/office/drawing/2014/main" id="{41C4C2D0-127F-6648-9B86-02A117448B07}"/>
              </a:ext>
            </a:extLst>
          </p:cNvPr>
          <p:cNvSpPr txBox="1"/>
          <p:nvPr/>
        </p:nvSpPr>
        <p:spPr>
          <a:xfrm>
            <a:off x="3160913" y="2258076"/>
            <a:ext cx="1133734" cy="400108"/>
          </a:xfrm>
          <a:prstGeom prst="rect">
            <a:avLst/>
          </a:prstGeom>
          <a:noFill/>
        </p:spPr>
        <p:txBody>
          <a:bodyPr wrap="square" lIns="91438" tIns="45719" rIns="91438" bIns="45719" rtlCol="0">
            <a:spAutoFit/>
          </a:bodyPr>
          <a:lstStyle/>
          <a:p>
            <a:pPr algn="ctr"/>
            <a:r>
              <a:rPr kumimoji="1" lang="en-US" altLang="en-US" sz="2000" dirty="0">
                <a:solidFill>
                  <a:srgbClr val="FFFFFF"/>
                </a:solidFill>
                <a:latin typeface="微软雅黑"/>
                <a:ea typeface="微软雅黑"/>
                <a:cs typeface="微软雅黑"/>
              </a:rPr>
              <a:t>AIC</a:t>
            </a:r>
            <a:endParaRPr kumimoji="1" lang="zh-CN" altLang="en-US" sz="2000" dirty="0">
              <a:solidFill>
                <a:srgbClr val="FFFFFF"/>
              </a:solidFill>
              <a:latin typeface="微软雅黑"/>
              <a:ea typeface="微软雅黑"/>
              <a:cs typeface="微软雅黑"/>
            </a:endParaRPr>
          </a:p>
        </p:txBody>
      </p:sp>
      <p:sp>
        <p:nvSpPr>
          <p:cNvPr id="57" name="文本框 36">
            <a:extLst>
              <a:ext uri="{FF2B5EF4-FFF2-40B4-BE49-F238E27FC236}">
                <a16:creationId xmlns:a16="http://schemas.microsoft.com/office/drawing/2014/main" id="{DB3ED657-2656-7F40-9475-C912575018A6}"/>
              </a:ext>
            </a:extLst>
          </p:cNvPr>
          <p:cNvSpPr txBox="1"/>
          <p:nvPr/>
        </p:nvSpPr>
        <p:spPr>
          <a:xfrm>
            <a:off x="7424058" y="2236854"/>
            <a:ext cx="1133734" cy="400108"/>
          </a:xfrm>
          <a:prstGeom prst="rect">
            <a:avLst/>
          </a:prstGeom>
          <a:noFill/>
        </p:spPr>
        <p:txBody>
          <a:bodyPr wrap="square" lIns="91438" tIns="45719" rIns="91438" bIns="45719" rtlCol="0">
            <a:spAutoFit/>
          </a:bodyPr>
          <a:lstStyle/>
          <a:p>
            <a:pPr algn="ctr"/>
            <a:r>
              <a:rPr kumimoji="1" lang="en-US" altLang="en-US" sz="2000" dirty="0">
                <a:solidFill>
                  <a:srgbClr val="FFFFFF"/>
                </a:solidFill>
                <a:latin typeface="微软雅黑"/>
                <a:ea typeface="微软雅黑"/>
                <a:cs typeface="微软雅黑"/>
              </a:rPr>
              <a:t>BIC</a:t>
            </a:r>
            <a:endParaRPr kumimoji="1" lang="zh-CN" altLang="en-US" sz="2000" dirty="0">
              <a:solidFill>
                <a:srgbClr val="FFFFFF"/>
              </a:solidFill>
              <a:latin typeface="微软雅黑"/>
              <a:ea typeface="微软雅黑"/>
              <a:cs typeface="微软雅黑"/>
            </a:endParaRPr>
          </a:p>
        </p:txBody>
      </p:sp>
      <p:sp>
        <p:nvSpPr>
          <p:cNvPr id="58" name="Text Box 11">
            <a:extLst>
              <a:ext uri="{FF2B5EF4-FFF2-40B4-BE49-F238E27FC236}">
                <a16:creationId xmlns:a16="http://schemas.microsoft.com/office/drawing/2014/main" id="{08B72AB5-8534-4343-AFEF-0B2AE4D49847}"/>
              </a:ext>
            </a:extLst>
          </p:cNvPr>
          <p:cNvSpPr txBox="1">
            <a:spLocks noChangeArrowheads="1"/>
          </p:cNvSpPr>
          <p:nvPr/>
        </p:nvSpPr>
        <p:spPr bwMode="auto">
          <a:xfrm>
            <a:off x="2959474" y="3839127"/>
            <a:ext cx="5767218" cy="83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AIC is a standard for measuring the goodness of statistical model fitting. It can weigh the complexity of the estimated model and the superiority of the model fitting data.</a:t>
            </a:r>
          </a:p>
          <a:p>
            <a:pPr>
              <a:lnSpc>
                <a:spcPts val="1500"/>
              </a:lnSpc>
              <a:buClr>
                <a:srgbClr val="0070C0"/>
              </a:buClr>
            </a:pPr>
            <a:r>
              <a:rPr lang="en" altLang="zh-CN" sz="800" dirty="0">
                <a:solidFill>
                  <a:srgbClr val="FFFFFF"/>
                </a:solidFill>
                <a:latin typeface="微软雅黑" panose="020B0503020204020204" pitchFamily="34" charset="-122"/>
                <a:ea typeface="微软雅黑" panose="020B0503020204020204" pitchFamily="34" charset="-122"/>
              </a:rPr>
              <a:t>BIC uses subjective probability estimation for partially unknown states under incomplete intelligence, and then corrects the probability of occurrence with Bayesian formula.</a:t>
            </a:r>
            <a:endParaRPr lang="zh-CN" altLang="en-US" sz="800" dirty="0">
              <a:solidFill>
                <a:srgbClr val="FFFFFF"/>
              </a:solidFill>
              <a:latin typeface="微软雅黑" panose="020B0503020204020204" pitchFamily="34" charset="-122"/>
              <a:ea typeface="微软雅黑" panose="020B0503020204020204" pitchFamily="34" charset="-122"/>
            </a:endParaRPr>
          </a:p>
        </p:txBody>
      </p:sp>
      <p:cxnSp>
        <p:nvCxnSpPr>
          <p:cNvPr id="59" name="Straight Connector 134">
            <a:extLst>
              <a:ext uri="{FF2B5EF4-FFF2-40B4-BE49-F238E27FC236}">
                <a16:creationId xmlns:a16="http://schemas.microsoft.com/office/drawing/2014/main" id="{214B520B-AF68-9A4E-A2AE-3C28D2EEDDE4}"/>
              </a:ext>
            </a:extLst>
          </p:cNvPr>
          <p:cNvCxnSpPr/>
          <p:nvPr/>
        </p:nvCxnSpPr>
        <p:spPr>
          <a:xfrm>
            <a:off x="3100592" y="3712127"/>
            <a:ext cx="5491945" cy="4290"/>
          </a:xfrm>
          <a:prstGeom prst="line">
            <a:avLst/>
          </a:prstGeom>
          <a:ln w="9525">
            <a:solidFill>
              <a:srgbClr val="00B4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组 60">
            <a:extLst>
              <a:ext uri="{FF2B5EF4-FFF2-40B4-BE49-F238E27FC236}">
                <a16:creationId xmlns:a16="http://schemas.microsoft.com/office/drawing/2014/main" id="{007C86B2-EBC5-0045-9AEA-A5B3ADB42EC7}"/>
              </a:ext>
            </a:extLst>
          </p:cNvPr>
          <p:cNvGrpSpPr>
            <a:grpSpLocks noChangeAspect="1"/>
          </p:cNvGrpSpPr>
          <p:nvPr/>
        </p:nvGrpSpPr>
        <p:grpSpPr>
          <a:xfrm>
            <a:off x="1864568" y="1772661"/>
            <a:ext cx="360000" cy="139654"/>
            <a:chOff x="4041159" y="1376400"/>
            <a:chExt cx="612485" cy="237600"/>
          </a:xfrm>
        </p:grpSpPr>
        <p:sp>
          <p:nvSpPr>
            <p:cNvPr id="61" name="燕尾形 61">
              <a:extLst>
                <a:ext uri="{FF2B5EF4-FFF2-40B4-BE49-F238E27FC236}">
                  <a16:creationId xmlns:a16="http://schemas.microsoft.com/office/drawing/2014/main" id="{743DECC0-A980-E945-A229-9590EA10384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2">
              <a:extLst>
                <a:ext uri="{FF2B5EF4-FFF2-40B4-BE49-F238E27FC236}">
                  <a16:creationId xmlns:a16="http://schemas.microsoft.com/office/drawing/2014/main" id="{B1C53BCD-06D4-DA46-8D0F-735AA585EBFA}"/>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3">
              <a:extLst>
                <a:ext uri="{FF2B5EF4-FFF2-40B4-BE49-F238E27FC236}">
                  <a16:creationId xmlns:a16="http://schemas.microsoft.com/office/drawing/2014/main" id="{37F45BA3-D013-E94C-97D4-0B68E68A0AA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4">
              <a:extLst>
                <a:ext uri="{FF2B5EF4-FFF2-40B4-BE49-F238E27FC236}">
                  <a16:creationId xmlns:a16="http://schemas.microsoft.com/office/drawing/2014/main" id="{705C3476-24C6-AE42-9A47-EF5DAE65106D}"/>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5">
              <a:extLst>
                <a:ext uri="{FF2B5EF4-FFF2-40B4-BE49-F238E27FC236}">
                  <a16:creationId xmlns:a16="http://schemas.microsoft.com/office/drawing/2014/main" id="{502E8E17-5DCF-4D45-A1C4-BD413CF74DA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 1">
            <a:extLst>
              <a:ext uri="{FF2B5EF4-FFF2-40B4-BE49-F238E27FC236}">
                <a16:creationId xmlns:a16="http://schemas.microsoft.com/office/drawing/2014/main" id="{DB2686F3-2C83-4C48-B4FF-BB84F50DE016}"/>
              </a:ext>
            </a:extLst>
          </p:cNvPr>
          <p:cNvGrpSpPr/>
          <p:nvPr/>
        </p:nvGrpSpPr>
        <p:grpSpPr>
          <a:xfrm>
            <a:off x="3025838" y="537724"/>
            <a:ext cx="2540075" cy="516428"/>
            <a:chOff x="2391690" y="843123"/>
            <a:chExt cx="4108307" cy="396000"/>
          </a:xfrm>
        </p:grpSpPr>
        <p:grpSp>
          <p:nvGrpSpPr>
            <p:cNvPr id="67" name="组 12">
              <a:extLst>
                <a:ext uri="{FF2B5EF4-FFF2-40B4-BE49-F238E27FC236}">
                  <a16:creationId xmlns:a16="http://schemas.microsoft.com/office/drawing/2014/main" id="{C300FA11-5A6F-C042-9B7D-C3E781838CD5}"/>
                </a:ext>
              </a:extLst>
            </p:cNvPr>
            <p:cNvGrpSpPr/>
            <p:nvPr/>
          </p:nvGrpSpPr>
          <p:grpSpPr>
            <a:xfrm>
              <a:off x="2391690" y="843123"/>
              <a:ext cx="4108307" cy="396000"/>
              <a:chOff x="4158851" y="1278024"/>
              <a:chExt cx="4108307" cy="396000"/>
            </a:xfrm>
          </p:grpSpPr>
          <p:sp>
            <p:nvSpPr>
              <p:cNvPr id="69" name="1标签">
                <a:extLst>
                  <a:ext uri="{FF2B5EF4-FFF2-40B4-BE49-F238E27FC236}">
                    <a16:creationId xmlns:a16="http://schemas.microsoft.com/office/drawing/2014/main" id="{0028FA2C-ED61-E947-B089-1703C7132486}"/>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a:extLst>
                  <a:ext uri="{FF2B5EF4-FFF2-40B4-BE49-F238E27FC236}">
                    <a16:creationId xmlns:a16="http://schemas.microsoft.com/office/drawing/2014/main" id="{08A879A7-45EC-C64A-9D0F-A4362F007A4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a:extLst>
                  <a:ext uri="{FF2B5EF4-FFF2-40B4-BE49-F238E27FC236}">
                    <a16:creationId xmlns:a16="http://schemas.microsoft.com/office/drawing/2014/main" id="{CA342B87-E1F0-824D-83B6-417EC4B01E84}"/>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8" name="文本框 36">
              <a:extLst>
                <a:ext uri="{FF2B5EF4-FFF2-40B4-BE49-F238E27FC236}">
                  <a16:creationId xmlns:a16="http://schemas.microsoft.com/office/drawing/2014/main" id="{CA666899-DEAC-5942-9B04-16920AD9728D}"/>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AIC &amp; BIC</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21711819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500"/>
                                        <p:tgtEl>
                                          <p:spTgt spid="43"/>
                                        </p:tgtEl>
                                      </p:cBhvr>
                                    </p:animEffect>
                                  </p:childTnLst>
                                </p:cTn>
                              </p:par>
                              <p:par>
                                <p:cTn id="19" presetID="22" presetClass="entr" presetSubtype="8"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2000"/>
                            </p:stCondLst>
                            <p:childTnLst>
                              <p:par>
                                <p:cTn id="30" presetID="16" presetClass="entr" presetSubtype="37"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barn(outVertical)">
                                      <p:cBhvr>
                                        <p:cTn id="32" dur="500"/>
                                        <p:tgtEl>
                                          <p:spTgt spid="59"/>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randombar(horizontal)">
                                      <p:cBhvr>
                                        <p:cTn id="36" dur="500"/>
                                        <p:tgtEl>
                                          <p:spTgt spid="58"/>
                                        </p:tgtEl>
                                      </p:cBhvr>
                                    </p:animEffect>
                                  </p:childTnLst>
                                </p:cTn>
                              </p:par>
                            </p:childTnLst>
                          </p:cTn>
                        </p:par>
                        <p:par>
                          <p:cTn id="37" fill="hold">
                            <p:stCondLst>
                              <p:cond delay="3000"/>
                            </p:stCondLst>
                            <p:childTnLst>
                              <p:par>
                                <p:cTn id="38" presetID="14" presetClass="entr" presetSubtype="1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randombar(horizontal)">
                                      <p:cBhvr>
                                        <p:cTn id="4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pic>
        <p:nvPicPr>
          <p:cNvPr id="41" name="图片 40" descr="图片包含 屏幕截图&#10;&#10;描述已自动生成">
            <a:extLst>
              <a:ext uri="{FF2B5EF4-FFF2-40B4-BE49-F238E27FC236}">
                <a16:creationId xmlns:a16="http://schemas.microsoft.com/office/drawing/2014/main" id="{62FD65E3-564E-EA4C-B5B1-404B0186A4BD}"/>
              </a:ext>
            </a:extLst>
          </p:cNvPr>
          <p:cNvPicPr>
            <a:picLocks noChangeAspect="1"/>
          </p:cNvPicPr>
          <p:nvPr/>
        </p:nvPicPr>
        <p:blipFill>
          <a:blip r:embed="rId8"/>
          <a:stretch>
            <a:fillRect/>
          </a:stretch>
        </p:blipFill>
        <p:spPr>
          <a:xfrm>
            <a:off x="2907530" y="1746242"/>
            <a:ext cx="5455514" cy="2580310"/>
          </a:xfrm>
          <a:prstGeom prst="rect">
            <a:avLst/>
          </a:prstGeom>
        </p:spPr>
      </p:pic>
      <p:grpSp>
        <p:nvGrpSpPr>
          <p:cNvPr id="42" name="组 60">
            <a:extLst>
              <a:ext uri="{FF2B5EF4-FFF2-40B4-BE49-F238E27FC236}">
                <a16:creationId xmlns:a16="http://schemas.microsoft.com/office/drawing/2014/main" id="{A4460614-B48A-1A47-8216-1D2917DFF5F3}"/>
              </a:ext>
            </a:extLst>
          </p:cNvPr>
          <p:cNvGrpSpPr>
            <a:grpSpLocks noChangeAspect="1"/>
          </p:cNvGrpSpPr>
          <p:nvPr/>
        </p:nvGrpSpPr>
        <p:grpSpPr>
          <a:xfrm>
            <a:off x="1864568" y="1772661"/>
            <a:ext cx="360000" cy="139654"/>
            <a:chOff x="4041159" y="1376400"/>
            <a:chExt cx="612485" cy="237600"/>
          </a:xfrm>
        </p:grpSpPr>
        <p:sp>
          <p:nvSpPr>
            <p:cNvPr id="4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3" name="组 1">
            <a:extLst>
              <a:ext uri="{FF2B5EF4-FFF2-40B4-BE49-F238E27FC236}">
                <a16:creationId xmlns:a16="http://schemas.microsoft.com/office/drawing/2014/main" id="{8732A4F3-0A2A-9F40-9AD5-C0FEE08E2E64}"/>
              </a:ext>
            </a:extLst>
          </p:cNvPr>
          <p:cNvGrpSpPr/>
          <p:nvPr/>
        </p:nvGrpSpPr>
        <p:grpSpPr>
          <a:xfrm>
            <a:off x="3040321" y="704716"/>
            <a:ext cx="4115853" cy="516428"/>
            <a:chOff x="2391690" y="843123"/>
            <a:chExt cx="4108307" cy="396000"/>
          </a:xfrm>
        </p:grpSpPr>
        <p:grpSp>
          <p:nvGrpSpPr>
            <p:cNvPr id="54" name="组 12">
              <a:extLst>
                <a:ext uri="{FF2B5EF4-FFF2-40B4-BE49-F238E27FC236}">
                  <a16:creationId xmlns:a16="http://schemas.microsoft.com/office/drawing/2014/main" id="{A95D6B34-F2C0-9440-BB28-1318D7E62464}"/>
                </a:ext>
              </a:extLst>
            </p:cNvPr>
            <p:cNvGrpSpPr/>
            <p:nvPr/>
          </p:nvGrpSpPr>
          <p:grpSpPr>
            <a:xfrm>
              <a:off x="2391690" y="843123"/>
              <a:ext cx="4108307" cy="396000"/>
              <a:chOff x="4158851" y="1278024"/>
              <a:chExt cx="4108307" cy="396000"/>
            </a:xfrm>
          </p:grpSpPr>
          <p:sp>
            <p:nvSpPr>
              <p:cNvPr id="56" name="1标签">
                <a:extLst>
                  <a:ext uri="{FF2B5EF4-FFF2-40B4-BE49-F238E27FC236}">
                    <a16:creationId xmlns:a16="http://schemas.microsoft.com/office/drawing/2014/main" id="{4039376F-ED48-0641-8CB7-264829F9D344}"/>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7" name="直接连接符 49">
                <a:extLst>
                  <a:ext uri="{FF2B5EF4-FFF2-40B4-BE49-F238E27FC236}">
                    <a16:creationId xmlns:a16="http://schemas.microsoft.com/office/drawing/2014/main" id="{A4FF0FF5-2BFF-D946-B07D-1F577225E907}"/>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8" name="直接连接符 50">
                <a:extLst>
                  <a:ext uri="{FF2B5EF4-FFF2-40B4-BE49-F238E27FC236}">
                    <a16:creationId xmlns:a16="http://schemas.microsoft.com/office/drawing/2014/main" id="{037E2655-4DA2-7E4C-A03B-2A6FF391E030}"/>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5" name="文本框 36">
              <a:extLst>
                <a:ext uri="{FF2B5EF4-FFF2-40B4-BE49-F238E27FC236}">
                  <a16:creationId xmlns:a16="http://schemas.microsoft.com/office/drawing/2014/main" id="{66294603-BB45-574B-BB23-75F123280051}"/>
                </a:ext>
              </a:extLst>
            </p:cNvPr>
            <p:cNvSpPr txBox="1"/>
            <p:nvPr/>
          </p:nvSpPr>
          <p:spPr>
            <a:xfrm>
              <a:off x="2488184" y="871996"/>
              <a:ext cx="3416552" cy="259604"/>
            </a:xfrm>
            <a:prstGeom prst="rect">
              <a:avLst/>
            </a:prstGeom>
            <a:noFill/>
          </p:spPr>
          <p:txBody>
            <a:bodyPr wrap="square" lIns="91438" tIns="45719" rIns="91438" bIns="45719" rtlCol="0">
              <a:spAutoFit/>
            </a:bodyPr>
            <a:lstStyle/>
            <a:p>
              <a:r>
                <a:rPr kumimoji="1" lang="en-US" altLang="zh-CN" sz="1600" dirty="0">
                  <a:solidFill>
                    <a:srgbClr val="FFFFFF"/>
                  </a:solidFill>
                  <a:latin typeface="微软雅黑"/>
                  <a:ea typeface="微软雅黑"/>
                  <a:cs typeface="微软雅黑"/>
                </a:rPr>
                <a:t>AIC</a:t>
              </a:r>
              <a:r>
                <a:rPr kumimoji="1" lang="zh-CN" altLang="en-US" sz="1600" dirty="0">
                  <a:solidFill>
                    <a:srgbClr val="FFFFFF"/>
                  </a:solidFill>
                  <a:latin typeface="微软雅黑"/>
                  <a:ea typeface="微软雅黑"/>
                  <a:cs typeface="微软雅黑"/>
                </a:rPr>
                <a:t> </a:t>
              </a:r>
              <a:r>
                <a:rPr kumimoji="1" lang="en-US" altLang="zh-CN" sz="1600" dirty="0">
                  <a:solidFill>
                    <a:srgbClr val="FFFFFF"/>
                  </a:solidFill>
                  <a:latin typeface="微软雅黑"/>
                  <a:ea typeface="微软雅黑"/>
                  <a:cs typeface="微软雅黑"/>
                </a:rPr>
                <a:t>For Each Model</a:t>
              </a:r>
              <a:endParaRPr kumimoji="1" lang="zh-CN" altLang="en-US" sz="1600" dirty="0">
                <a:solidFill>
                  <a:srgbClr val="FFFFFF"/>
                </a:solidFill>
                <a:latin typeface="微软雅黑"/>
                <a:ea typeface="微软雅黑"/>
                <a:cs typeface="微软雅黑"/>
              </a:endParaRPr>
            </a:p>
          </p:txBody>
        </p:sp>
      </p:grpSp>
    </p:spTree>
    <p:extLst>
      <p:ext uri="{BB962C8B-B14F-4D97-AF65-F5344CB8AC3E}">
        <p14:creationId xmlns:p14="http://schemas.microsoft.com/office/powerpoint/2010/main" val="19153844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42"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44"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5"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6"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3"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 altLang="zh-CN" sz="4000" b="1" dirty="0"/>
                <a:t>L</a:t>
              </a:r>
              <a:r>
                <a:rPr lang="en-US" altLang="zh-CN" sz="4000" b="1" dirty="0" err="1"/>
                <a:t>ogistic</a:t>
              </a:r>
              <a:r>
                <a:rPr lang="en" altLang="zh-CN" sz="4000" b="1" dirty="0"/>
                <a:t> </a:t>
              </a:r>
              <a:r>
                <a:rPr lang="en-US" altLang="zh-CN" sz="4000" b="1" dirty="0"/>
                <a:t>R</a:t>
              </a:r>
              <a:r>
                <a:rPr lang="en" altLang="zh-CN" sz="4000" b="1" dirty="0"/>
                <a:t>egression</a:t>
              </a:r>
            </a:p>
          </p:txBody>
        </p:sp>
      </p:grpSp>
      <p:grpSp>
        <p:nvGrpSpPr>
          <p:cNvPr id="4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5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3864287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158851" y="1334452"/>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3434555" cy="338554"/>
            </a:xfrm>
            <a:prstGeom prst="rect">
              <a:avLst/>
            </a:prstGeom>
            <a:noFill/>
          </p:spPr>
          <p:txBody>
            <a:bodyPr wrap="square" rtlCol="0">
              <a:spAutoFit/>
            </a:bodyPr>
            <a:lstStyle/>
            <a:p>
              <a:pPr algn="dist"/>
              <a:r>
                <a:rPr lang="en-US" altLang="zh-TW" sz="1600" dirty="0"/>
                <a:t>widely used statistical model  </a:t>
              </a:r>
              <a:r>
                <a:rPr lang="zh-TW" altLang="zh-TW" sz="1600" dirty="0"/>
                <a:t> </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158851" y="2120880"/>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4" y="2129639"/>
              <a:ext cx="3434554" cy="338554"/>
            </a:xfrm>
            <a:prstGeom prst="rect">
              <a:avLst/>
            </a:prstGeom>
            <a:noFill/>
          </p:spPr>
          <p:txBody>
            <a:bodyPr wrap="square" rtlCol="0">
              <a:spAutoFit/>
            </a:bodyPr>
            <a:lstStyle/>
            <a:p>
              <a:pPr algn="dist"/>
              <a:r>
                <a:rPr lang="en-US" altLang="zh-TW" sz="1600" dirty="0"/>
                <a:t>Binary  dependent variable</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158851" y="2882880"/>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2169883" cy="338554"/>
            </a:xfrm>
            <a:prstGeom prst="rect">
              <a:avLst/>
            </a:prstGeom>
            <a:noFill/>
          </p:spPr>
          <p:txBody>
            <a:bodyPr wrap="square" rtlCol="0">
              <a:spAutoFit/>
            </a:bodyPr>
            <a:lstStyle/>
            <a:p>
              <a:pPr algn="dist"/>
              <a:r>
                <a:rPr lang="en-US" altLang="zh-TW" sz="1600" dirty="0"/>
                <a:t>discrete outcome</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4041159" y="1418717"/>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347401" y="552130"/>
            <a:ext cx="2623707" cy="461665"/>
          </a:xfrm>
          <a:prstGeom prst="rect">
            <a:avLst/>
          </a:prstGeom>
          <a:noFill/>
        </p:spPr>
        <p:txBody>
          <a:bodyPr wrap="square" rtlCol="0">
            <a:spAutoFit/>
          </a:bodyPr>
          <a:lstStyle/>
          <a:p>
            <a:pPr algn="ctr"/>
            <a:r>
              <a:rPr lang="en-US" altLang="zh-TW" sz="2400" b="1" dirty="0"/>
              <a:t>Logistic model</a:t>
            </a:r>
            <a:r>
              <a:rPr lang="zh-TW" altLang="zh-TW" sz="2400" dirty="0"/>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84101" y="1255541"/>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4041159" y="2205145"/>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84101" y="2041969"/>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4041159" y="2967145"/>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84101" y="2803969"/>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64" name="组 170"/>
          <p:cNvGrpSpPr/>
          <p:nvPr/>
        </p:nvGrpSpPr>
        <p:grpSpPr>
          <a:xfrm>
            <a:off x="288375" y="918958"/>
            <a:ext cx="1747830" cy="396000"/>
            <a:chOff x="295008" y="1089514"/>
            <a:chExt cx="1747830" cy="396000"/>
          </a:xfrm>
        </p:grpSpPr>
        <p:sp>
          <p:nvSpPr>
            <p:cNvPr id="65"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6"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1" name="组 185"/>
          <p:cNvGrpSpPr/>
          <p:nvPr/>
        </p:nvGrpSpPr>
        <p:grpSpPr>
          <a:xfrm>
            <a:off x="288375" y="1646751"/>
            <a:ext cx="1747830" cy="396000"/>
            <a:chOff x="295008" y="1089514"/>
            <a:chExt cx="1747830" cy="396000"/>
          </a:xfrm>
        </p:grpSpPr>
        <p:sp>
          <p:nvSpPr>
            <p:cNvPr id="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5" name="组 191"/>
          <p:cNvGrpSpPr/>
          <p:nvPr/>
        </p:nvGrpSpPr>
        <p:grpSpPr>
          <a:xfrm>
            <a:off x="288375" y="2420502"/>
            <a:ext cx="1747830" cy="396000"/>
            <a:chOff x="295008" y="1089514"/>
            <a:chExt cx="1747830" cy="396000"/>
          </a:xfrm>
        </p:grpSpPr>
        <p:sp>
          <p:nvSpPr>
            <p:cNvPr id="76"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7"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8"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79" name="组 197"/>
          <p:cNvGrpSpPr/>
          <p:nvPr/>
        </p:nvGrpSpPr>
        <p:grpSpPr>
          <a:xfrm>
            <a:off x="288375" y="3160695"/>
            <a:ext cx="1747830" cy="396000"/>
            <a:chOff x="295008" y="1089514"/>
            <a:chExt cx="1747830" cy="396000"/>
          </a:xfrm>
        </p:grpSpPr>
        <p:sp>
          <p:nvSpPr>
            <p:cNvPr id="80"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1"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2"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87" name="组 170"/>
          <p:cNvGrpSpPr/>
          <p:nvPr/>
        </p:nvGrpSpPr>
        <p:grpSpPr>
          <a:xfrm>
            <a:off x="288375" y="918958"/>
            <a:ext cx="1747830" cy="396000"/>
            <a:chOff x="295008" y="1089514"/>
            <a:chExt cx="1747830" cy="396000"/>
          </a:xfrm>
        </p:grpSpPr>
        <p:sp>
          <p:nvSpPr>
            <p:cNvPr id="8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1"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92" name="组 185"/>
          <p:cNvGrpSpPr/>
          <p:nvPr/>
        </p:nvGrpSpPr>
        <p:grpSpPr>
          <a:xfrm>
            <a:off x="288375" y="1646751"/>
            <a:ext cx="1747830" cy="396000"/>
            <a:chOff x="295008" y="1089514"/>
            <a:chExt cx="1747830" cy="396000"/>
          </a:xfrm>
        </p:grpSpPr>
        <p:sp>
          <p:nvSpPr>
            <p:cNvPr id="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6"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97" name="组 191"/>
          <p:cNvGrpSpPr/>
          <p:nvPr/>
        </p:nvGrpSpPr>
        <p:grpSpPr>
          <a:xfrm>
            <a:off x="288375" y="2420502"/>
            <a:ext cx="1747830" cy="396000"/>
            <a:chOff x="295008" y="1089514"/>
            <a:chExt cx="1747830" cy="396000"/>
          </a:xfrm>
        </p:grpSpPr>
        <p:sp>
          <p:nvSpPr>
            <p:cNvPr id="9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1"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02" name="组 197"/>
          <p:cNvGrpSpPr/>
          <p:nvPr/>
        </p:nvGrpSpPr>
        <p:grpSpPr>
          <a:xfrm>
            <a:off x="288375" y="3160695"/>
            <a:ext cx="1747830" cy="396000"/>
            <a:chOff x="295008" y="1089514"/>
            <a:chExt cx="1747830" cy="396000"/>
          </a:xfrm>
        </p:grpSpPr>
        <p:sp>
          <p:nvSpPr>
            <p:cNvPr id="10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6"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107"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108"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1"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112"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113"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3589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par>
                          <p:cTn id="13" fill="hold">
                            <p:stCondLst>
                              <p:cond delay="1300"/>
                            </p:stCondLst>
                            <p:childTnLst>
                              <p:par>
                                <p:cTn id="14" presetID="43"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80"/>
                                        <p:tgtEl>
                                          <p:spTgt spid="15"/>
                                        </p:tgtEl>
                                      </p:cBhvr>
                                    </p:animEffect>
                                    <p:anim calcmode="lin" valueType="num">
                                      <p:cBhvr>
                                        <p:cTn id="17" dur="320" fill="hold"/>
                                        <p:tgtEl>
                                          <p:spTgt spid="15"/>
                                        </p:tgtEl>
                                        <p:attrNameLst>
                                          <p:attrName>ppt_x</p:attrName>
                                        </p:attrNameLst>
                                      </p:cBhvr>
                                      <p:tavLst>
                                        <p:tav tm="0">
                                          <p:val>
                                            <p:strVal val="#ppt_x"/>
                                          </p:val>
                                        </p:tav>
                                        <p:tav tm="100000">
                                          <p:val>
                                            <p:strVal val="#ppt_x"/>
                                          </p:val>
                                        </p:tav>
                                      </p:tavLst>
                                    </p:anim>
                                    <p:anim calcmode="lin" valueType="num">
                                      <p:cBhvr>
                                        <p:cTn id="18" dur="320" fill="hold"/>
                                        <p:tgtEl>
                                          <p:spTgt spid="15"/>
                                        </p:tgtEl>
                                        <p:attrNameLst>
                                          <p:attrName>ppt_y</p:attrName>
                                        </p:attrNameLst>
                                      </p:cBhvr>
                                      <p:tavLst>
                                        <p:tav tm="0">
                                          <p:val>
                                            <p:strVal val="#ppt_y+0.31"/>
                                          </p:val>
                                        </p:tav>
                                        <p:tav tm="100000">
                                          <p:val>
                                            <p:strVal val="#ppt_y+0.31"/>
                                          </p:val>
                                        </p:tav>
                                      </p:tavLst>
                                    </p:anim>
                                    <p:anim calcmode="lin" valueType="num">
                                      <p:cBhvr>
                                        <p:cTn id="19"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2100"/>
                            </p:stCondLst>
                            <p:childTnLst>
                              <p:par>
                                <p:cTn id="22" presetID="14" presetClass="entr" presetSubtype="1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childTnLst>
                          </p:cTn>
                        </p:par>
                        <p:par>
                          <p:cTn id="25" fill="hold">
                            <p:stCondLst>
                              <p:cond delay="26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par>
                          <p:cTn id="35" fill="hold">
                            <p:stCondLst>
                              <p:cond delay="3500"/>
                            </p:stCondLst>
                            <p:childTnLst>
                              <p:par>
                                <p:cTn id="36" presetID="22" presetClass="entr" presetSubtype="8" repeatCount="500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400"/>
                                        <p:tgtEl>
                                          <p:spTgt spid="11"/>
                                        </p:tgtEl>
                                      </p:cBhvr>
                                    </p:animEffect>
                                  </p:childTnLst>
                                </p:cTn>
                              </p:par>
                              <p:par>
                                <p:cTn id="39" presetID="22" presetClass="entr" presetSubtype="8" repeatCount="500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400"/>
                                        <p:tgtEl>
                                          <p:spTgt spid="127"/>
                                        </p:tgtEl>
                                      </p:cBhvr>
                                    </p:animEffect>
                                  </p:childTnLst>
                                </p:cTn>
                              </p:par>
                              <p:par>
                                <p:cTn id="42" presetID="22" presetClass="entr" presetSubtype="8" repeatCount="500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wipe(left)">
                                      <p:cBhvr>
                                        <p:cTn id="44" dur="400"/>
                                        <p:tgtEl>
                                          <p:spTgt spid="153"/>
                                        </p:tgtEl>
                                      </p:cBhvr>
                                    </p:animEffect>
                                  </p:childTnLst>
                                </p:cTn>
                              </p:par>
                              <p:par>
                                <p:cTn id="45" presetID="14" presetClass="entr" presetSubtype="1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par>
                                <p:cTn id="48" presetID="14" presetClass="entr" presetSubtype="10" fill="hold" nodeType="withEffect">
                                  <p:stCondLst>
                                    <p:cond delay="50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par>
                                <p:cTn id="51" presetID="14" presetClass="entr" presetSubtype="10" fill="hold" nodeType="with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2" name="组 1"/>
          <p:cNvGrpSpPr/>
          <p:nvPr/>
        </p:nvGrpSpPr>
        <p:grpSpPr>
          <a:xfrm>
            <a:off x="2883527" y="730440"/>
            <a:ext cx="1362753" cy="236375"/>
            <a:chOff x="295008" y="1005866"/>
            <a:chExt cx="1747830" cy="479648"/>
          </a:xfrm>
        </p:grpSpPr>
        <p:grpSp>
          <p:nvGrpSpPr>
            <p:cNvPr id="10" name="组 9"/>
            <p:cNvGrpSpPr/>
            <p:nvPr/>
          </p:nvGrpSpPr>
          <p:grpSpPr>
            <a:xfrm>
              <a:off x="295008" y="1089514"/>
              <a:ext cx="1747830" cy="396000"/>
              <a:chOff x="295008" y="1089514"/>
              <a:chExt cx="1747830" cy="396000"/>
            </a:xfrm>
          </p:grpSpPr>
          <p:sp>
            <p:nvSpPr>
              <p:cNvPr id="51"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2"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3"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33877" y="1133486"/>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54" name="TextBox 32"/>
            <p:cNvSpPr txBox="1"/>
            <p:nvPr/>
          </p:nvSpPr>
          <p:spPr>
            <a:xfrm>
              <a:off x="550035" y="1005866"/>
              <a:ext cx="1194942" cy="415498"/>
            </a:xfrm>
            <a:prstGeom prst="rect">
              <a:avLst/>
            </a:prstGeom>
            <a:noFill/>
          </p:spPr>
          <p:txBody>
            <a:bodyPr wrap="square" rtlCol="0">
              <a:spAutoFit/>
            </a:bodyPr>
            <a:lstStyle/>
            <a:p>
              <a:pPr algn="dist"/>
              <a:r>
                <a:rPr lang="en-US" altLang="zh-TW" sz="1050" b="1" dirty="0"/>
                <a:t>Advantages</a:t>
              </a:r>
              <a:endParaRPr lang="zh-TW" altLang="zh-TW" sz="1050" dirty="0"/>
            </a:p>
            <a:p>
              <a:pPr algn="dist"/>
              <a:endParaRPr kumimoji="1" lang="zh-CN" altLang="en-US" sz="1050" dirty="0">
                <a:solidFill>
                  <a:srgbClr val="FFFFFF"/>
                </a:solidFill>
                <a:latin typeface="微软雅黑"/>
                <a:ea typeface="微软雅黑"/>
                <a:cs typeface="微软雅黑"/>
              </a:endParaRPr>
            </a:p>
          </p:txBody>
        </p:sp>
      </p:grpSp>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cxnSp>
        <p:nvCxnSpPr>
          <p:cNvPr id="72" name="直接连接符 13"/>
          <p:cNvCxnSpPr>
            <a:cxnSpLocks noChangeShapeType="1"/>
            <a:stCxn id="45" idx="7"/>
            <a:endCxn id="50" idx="3"/>
          </p:cNvCxnSpPr>
          <p:nvPr/>
        </p:nvCxnSpPr>
        <p:spPr bwMode="auto">
          <a:xfrm flipV="1">
            <a:off x="3675925" y="2138719"/>
            <a:ext cx="424835" cy="529381"/>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cxnSp>
        <p:nvCxnSpPr>
          <p:cNvPr id="73" name="直接连接符 17"/>
          <p:cNvCxnSpPr>
            <a:cxnSpLocks noChangeShapeType="1"/>
            <a:stCxn id="50" idx="5"/>
            <a:endCxn id="65" idx="1"/>
          </p:cNvCxnSpPr>
          <p:nvPr/>
        </p:nvCxnSpPr>
        <p:spPr bwMode="auto">
          <a:xfrm>
            <a:off x="4914169" y="2138719"/>
            <a:ext cx="585291" cy="557368"/>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cxnSp>
        <p:nvCxnSpPr>
          <p:cNvPr id="74" name="直接连接符 20"/>
          <p:cNvCxnSpPr>
            <a:cxnSpLocks noChangeShapeType="1"/>
            <a:stCxn id="65" idx="7"/>
            <a:endCxn id="70" idx="3"/>
          </p:cNvCxnSpPr>
          <p:nvPr/>
        </p:nvCxnSpPr>
        <p:spPr bwMode="auto">
          <a:xfrm flipV="1">
            <a:off x="6228302" y="2245661"/>
            <a:ext cx="407633" cy="450426"/>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5" name="椭圆 56"/>
          <p:cNvSpPr>
            <a:spLocks noChangeArrowheads="1"/>
          </p:cNvSpPr>
          <p:nvPr/>
        </p:nvSpPr>
        <p:spPr bwMode="auto">
          <a:xfrm>
            <a:off x="2649605" y="2264029"/>
            <a:ext cx="337826" cy="337826"/>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76" name="直接连接符 23"/>
          <p:cNvCxnSpPr>
            <a:cxnSpLocks noChangeShapeType="1"/>
            <a:stCxn id="75" idx="5"/>
            <a:endCxn id="45" idx="1"/>
          </p:cNvCxnSpPr>
          <p:nvPr/>
        </p:nvCxnSpPr>
        <p:spPr bwMode="auto">
          <a:xfrm>
            <a:off x="2938113" y="2551303"/>
            <a:ext cx="144254" cy="117130"/>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7" name="椭圆 58"/>
          <p:cNvSpPr>
            <a:spLocks noChangeArrowheads="1"/>
          </p:cNvSpPr>
          <p:nvPr/>
        </p:nvSpPr>
        <p:spPr bwMode="auto">
          <a:xfrm>
            <a:off x="4808484" y="3774151"/>
            <a:ext cx="433995" cy="435228"/>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78" name="直接连接符 43"/>
          <p:cNvCxnSpPr>
            <a:cxnSpLocks noChangeShapeType="1"/>
            <a:stCxn id="77" idx="7"/>
            <a:endCxn id="65" idx="3"/>
          </p:cNvCxnSpPr>
          <p:nvPr/>
        </p:nvCxnSpPr>
        <p:spPr bwMode="auto">
          <a:xfrm flipV="1">
            <a:off x="5178922" y="3424929"/>
            <a:ext cx="320538" cy="412960"/>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79" name="椭圆 70"/>
          <p:cNvSpPr>
            <a:spLocks noChangeArrowheads="1"/>
          </p:cNvSpPr>
          <p:nvPr/>
        </p:nvSpPr>
        <p:spPr bwMode="auto">
          <a:xfrm>
            <a:off x="8109216" y="1743855"/>
            <a:ext cx="501807" cy="501806"/>
          </a:xfrm>
          <a:prstGeom prst="ellipse">
            <a:avLst/>
          </a:prstGeom>
          <a:solidFill>
            <a:srgbClr val="0079FF"/>
          </a:solidFill>
          <a:ln>
            <a:noFill/>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cxnSp>
        <p:nvCxnSpPr>
          <p:cNvPr id="80" name="直接连接符 72"/>
          <p:cNvCxnSpPr>
            <a:cxnSpLocks noChangeShapeType="1"/>
            <a:stCxn id="70" idx="6"/>
            <a:endCxn id="79" idx="1"/>
          </p:cNvCxnSpPr>
          <p:nvPr/>
        </p:nvCxnSpPr>
        <p:spPr bwMode="auto">
          <a:xfrm>
            <a:off x="7925101" y="1711671"/>
            <a:ext cx="257603" cy="105672"/>
          </a:xfrm>
          <a:prstGeom prst="line">
            <a:avLst/>
          </a:prstGeom>
          <a:noFill/>
          <a:ln w="28575">
            <a:solidFill>
              <a:srgbClr val="A8D3FF"/>
            </a:solidFill>
            <a:miter lim="800000"/>
            <a:headEnd/>
            <a:tailEnd/>
          </a:ln>
          <a:extLst>
            <a:ext uri="{909E8E84-426E-40DD-AFC4-6F175D3DCCD1}">
              <a14:hiddenFill xmlns:a14="http://schemas.microsoft.com/office/drawing/2010/main">
                <a:noFill/>
              </a14:hiddenFill>
            </a:ext>
          </a:extLst>
        </p:spPr>
      </p:cxnSp>
      <p:sp>
        <p:nvSpPr>
          <p:cNvPr id="89" name="Text Box 11"/>
          <p:cNvSpPr txBox="1">
            <a:spLocks noChangeArrowheads="1"/>
          </p:cNvSpPr>
          <p:nvPr/>
        </p:nvSpPr>
        <p:spPr bwMode="auto">
          <a:xfrm>
            <a:off x="2658249" y="3489952"/>
            <a:ext cx="144251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not require too many computational resources</a:t>
            </a:r>
            <a:r>
              <a:rPr lang="zh-TW" altLang="zh-TW" sz="800" dirty="0"/>
              <a:t> </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0" name="Text Box 11"/>
          <p:cNvSpPr txBox="1">
            <a:spLocks noChangeArrowheads="1"/>
          </p:cNvSpPr>
          <p:nvPr/>
        </p:nvSpPr>
        <p:spPr bwMode="auto">
          <a:xfrm>
            <a:off x="3929259" y="2361381"/>
            <a:ext cx="1076683"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a:t>very efficient to train</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1" name="Text Box 11"/>
          <p:cNvSpPr txBox="1">
            <a:spLocks noChangeArrowheads="1"/>
          </p:cNvSpPr>
          <p:nvPr/>
        </p:nvSpPr>
        <p:spPr bwMode="auto">
          <a:xfrm>
            <a:off x="5417228" y="3605669"/>
            <a:ext cx="95314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logistic regression does work better</a:t>
            </a:r>
            <a:r>
              <a:rPr lang="zh-TW" altLang="zh-TW" sz="800" dirty="0"/>
              <a:t> </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92" name="Text Box 11"/>
          <p:cNvSpPr txBox="1">
            <a:spLocks noChangeArrowheads="1"/>
          </p:cNvSpPr>
          <p:nvPr/>
        </p:nvSpPr>
        <p:spPr bwMode="auto">
          <a:xfrm>
            <a:off x="6515439" y="2507302"/>
            <a:ext cx="1442512" cy="45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500"/>
              </a:lnSpc>
              <a:buClr>
                <a:srgbClr val="0070C0"/>
              </a:buClr>
            </a:pPr>
            <a:r>
              <a:rPr lang="en-US" altLang="zh-TW" sz="800" dirty="0"/>
              <a:t> it can be implemented relatively easy and quick</a:t>
            </a: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7" name="组 6"/>
          <p:cNvGrpSpPr/>
          <p:nvPr/>
        </p:nvGrpSpPr>
        <p:grpSpPr>
          <a:xfrm>
            <a:off x="2900897" y="2545139"/>
            <a:ext cx="915284" cy="839632"/>
            <a:chOff x="2900897" y="2545139"/>
            <a:chExt cx="915284" cy="839632"/>
          </a:xfrm>
        </p:grpSpPr>
        <p:grpSp>
          <p:nvGrpSpPr>
            <p:cNvPr id="43" name="Group 6"/>
            <p:cNvGrpSpPr>
              <a:grpSpLocks/>
            </p:cNvGrpSpPr>
            <p:nvPr/>
          </p:nvGrpSpPr>
          <p:grpSpPr bwMode="auto">
            <a:xfrm>
              <a:off x="2960306" y="2545139"/>
              <a:ext cx="838400" cy="839632"/>
              <a:chOff x="0" y="0"/>
              <a:chExt cx="1080120" cy="1080120"/>
            </a:xfrm>
          </p:grpSpPr>
          <p:sp>
            <p:nvSpPr>
              <p:cNvPr id="45" name="椭圆 6"/>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6" name="椭圆 5"/>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3" name="文本框 21"/>
            <p:cNvSpPr txBox="1"/>
            <p:nvPr/>
          </p:nvSpPr>
          <p:spPr>
            <a:xfrm>
              <a:off x="2900897" y="2788501"/>
              <a:ext cx="915284" cy="313034"/>
            </a:xfrm>
            <a:prstGeom prst="rect">
              <a:avLst/>
            </a:prstGeom>
            <a:noFill/>
          </p:spPr>
          <p:txBody>
            <a:bodyPr wrap="square" rtlCol="0">
              <a:spAutoFit/>
            </a:bodyPr>
            <a:lstStyle/>
            <a:p>
              <a:pPr algn="ctr" defTabSz="685800">
                <a:lnSpc>
                  <a:spcPct val="130000"/>
                </a:lnSpc>
                <a:defRPr/>
              </a:pPr>
              <a:r>
                <a:rPr lang="en-US" altLang="zh-TW" sz="1200" dirty="0"/>
                <a:t>Efficient</a:t>
              </a:r>
              <a:endParaRPr kumimoji="1" lang="zh-CN" altLang="en-US" sz="1200" dirty="0">
                <a:solidFill>
                  <a:srgbClr val="FFFFFF"/>
                </a:solidFill>
              </a:endParaRPr>
            </a:p>
          </p:txBody>
        </p:sp>
      </p:grpSp>
      <p:grpSp>
        <p:nvGrpSpPr>
          <p:cNvPr id="8" name="组 7"/>
          <p:cNvGrpSpPr/>
          <p:nvPr/>
        </p:nvGrpSpPr>
        <p:grpSpPr>
          <a:xfrm>
            <a:off x="3932298" y="1156848"/>
            <a:ext cx="1150333" cy="1150333"/>
            <a:chOff x="3932298" y="1156848"/>
            <a:chExt cx="1150333" cy="1150333"/>
          </a:xfrm>
        </p:grpSpPr>
        <p:grpSp>
          <p:nvGrpSpPr>
            <p:cNvPr id="48" name="Group 11"/>
            <p:cNvGrpSpPr>
              <a:grpSpLocks/>
            </p:cNvGrpSpPr>
            <p:nvPr/>
          </p:nvGrpSpPr>
          <p:grpSpPr bwMode="auto">
            <a:xfrm>
              <a:off x="3932298" y="1156848"/>
              <a:ext cx="1150333" cy="1150333"/>
              <a:chOff x="0" y="0"/>
              <a:chExt cx="1080120" cy="1080120"/>
            </a:xfrm>
          </p:grpSpPr>
          <p:sp>
            <p:nvSpPr>
              <p:cNvPr id="50" name="椭圆 27"/>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1" name="椭圆 28"/>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4" name="文本框 21"/>
            <p:cNvSpPr txBox="1"/>
            <p:nvPr/>
          </p:nvSpPr>
          <p:spPr>
            <a:xfrm>
              <a:off x="3998880" y="1486026"/>
              <a:ext cx="958785" cy="492443"/>
            </a:xfrm>
            <a:prstGeom prst="rect">
              <a:avLst/>
            </a:prstGeom>
            <a:noFill/>
          </p:spPr>
          <p:txBody>
            <a:bodyPr wrap="square" rtlCol="0">
              <a:spAutoFit/>
            </a:bodyPr>
            <a:lstStyle/>
            <a:p>
              <a:pPr algn="ctr" defTabSz="685800">
                <a:lnSpc>
                  <a:spcPct val="130000"/>
                </a:lnSpc>
                <a:defRPr/>
              </a:pPr>
              <a:r>
                <a:rPr lang="en-US" altLang="zh-TW" sz="1000" dirty="0"/>
                <a:t>Easy to implement</a:t>
              </a:r>
              <a:endParaRPr kumimoji="1" lang="zh-CN" altLang="en-US" sz="1000" dirty="0">
                <a:solidFill>
                  <a:srgbClr val="FFFFFF"/>
                </a:solidFill>
              </a:endParaRPr>
            </a:p>
          </p:txBody>
        </p:sp>
      </p:grpSp>
      <p:grpSp>
        <p:nvGrpSpPr>
          <p:cNvPr id="9" name="组 8"/>
          <p:cNvGrpSpPr/>
          <p:nvPr/>
        </p:nvGrpSpPr>
        <p:grpSpPr>
          <a:xfrm>
            <a:off x="5348512" y="2545139"/>
            <a:ext cx="1030738" cy="1030738"/>
            <a:chOff x="5348512" y="2545139"/>
            <a:chExt cx="1030738" cy="1030738"/>
          </a:xfrm>
        </p:grpSpPr>
        <p:grpSp>
          <p:nvGrpSpPr>
            <p:cNvPr id="63" name="Group 16"/>
            <p:cNvGrpSpPr>
              <a:grpSpLocks/>
            </p:cNvGrpSpPr>
            <p:nvPr/>
          </p:nvGrpSpPr>
          <p:grpSpPr bwMode="auto">
            <a:xfrm>
              <a:off x="5348512" y="2545139"/>
              <a:ext cx="1030738" cy="1030738"/>
              <a:chOff x="0" y="0"/>
              <a:chExt cx="1080120" cy="1080120"/>
            </a:xfrm>
          </p:grpSpPr>
          <p:sp>
            <p:nvSpPr>
              <p:cNvPr id="65" name="椭圆 32"/>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66" name="椭圆 33"/>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5" name="文本框 21"/>
            <p:cNvSpPr txBox="1"/>
            <p:nvPr/>
          </p:nvSpPr>
          <p:spPr>
            <a:xfrm>
              <a:off x="5398324" y="2770710"/>
              <a:ext cx="931114" cy="692497"/>
            </a:xfrm>
            <a:prstGeom prst="rect">
              <a:avLst/>
            </a:prstGeom>
            <a:noFill/>
          </p:spPr>
          <p:txBody>
            <a:bodyPr wrap="square" rtlCol="0">
              <a:spAutoFit/>
            </a:bodyPr>
            <a:lstStyle/>
            <a:p>
              <a:pPr algn="ctr" defTabSz="685800">
                <a:lnSpc>
                  <a:spcPct val="130000"/>
                </a:lnSpc>
                <a:defRPr/>
              </a:pPr>
              <a:r>
                <a:rPr lang="en-US" altLang="zh-CN" sz="1000" kern="1100">
                  <a:solidFill>
                    <a:srgbClr val="FFFFFF"/>
                  </a:solidFill>
                  <a:latin typeface="微软雅黑" pitchFamily="34" charset="-122"/>
                  <a:ea typeface="微软雅黑" pitchFamily="34" charset="-122"/>
                </a:rPr>
                <a:t>Ignore irrelevant data</a:t>
              </a:r>
              <a:endParaRPr kumimoji="1" lang="zh-CN" altLang="en-US" sz="1000" dirty="0">
                <a:solidFill>
                  <a:srgbClr val="FFFFFF"/>
                </a:solidFill>
              </a:endParaRPr>
            </a:p>
          </p:txBody>
        </p:sp>
      </p:grpSp>
      <p:grpSp>
        <p:nvGrpSpPr>
          <p:cNvPr id="11" name="组 10"/>
          <p:cNvGrpSpPr/>
          <p:nvPr/>
        </p:nvGrpSpPr>
        <p:grpSpPr>
          <a:xfrm>
            <a:off x="6414749" y="956495"/>
            <a:ext cx="1510352" cy="1510352"/>
            <a:chOff x="6414749" y="956495"/>
            <a:chExt cx="1510352" cy="1510352"/>
          </a:xfrm>
        </p:grpSpPr>
        <p:grpSp>
          <p:nvGrpSpPr>
            <p:cNvPr id="68" name="Group 21"/>
            <p:cNvGrpSpPr>
              <a:grpSpLocks/>
            </p:cNvGrpSpPr>
            <p:nvPr/>
          </p:nvGrpSpPr>
          <p:grpSpPr bwMode="auto">
            <a:xfrm>
              <a:off x="6414749" y="956495"/>
              <a:ext cx="1510352" cy="1510352"/>
              <a:chOff x="0" y="0"/>
              <a:chExt cx="1080120" cy="1080120"/>
            </a:xfrm>
          </p:grpSpPr>
          <p:sp>
            <p:nvSpPr>
              <p:cNvPr id="70" name="椭圆 38"/>
              <p:cNvSpPr>
                <a:spLocks noChangeArrowheads="1"/>
              </p:cNvSpPr>
              <p:nvPr/>
            </p:nvSpPr>
            <p:spPr bwMode="auto">
              <a:xfrm>
                <a:off x="0" y="0"/>
                <a:ext cx="1080120" cy="1080120"/>
              </a:xfrm>
              <a:prstGeom prst="ellipse">
                <a:avLst/>
              </a:prstGeom>
              <a:solidFill>
                <a:srgbClr val="007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71" name="椭圆 39"/>
              <p:cNvSpPr>
                <a:spLocks noChangeArrowheads="1"/>
              </p:cNvSpPr>
              <p:nvPr/>
            </p:nvSpPr>
            <p:spPr bwMode="auto">
              <a:xfrm>
                <a:off x="72008" y="72008"/>
                <a:ext cx="936104" cy="936104"/>
              </a:xfrm>
              <a:prstGeom prst="ellipse">
                <a:avLst/>
              </a:prstGeom>
              <a:solidFill>
                <a:srgbClr val="282828"/>
              </a:solidFill>
              <a:ln w="19050">
                <a:solidFill>
                  <a:srgbClr val="FFFF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96" name="文本框 21"/>
            <p:cNvSpPr txBox="1"/>
            <p:nvPr/>
          </p:nvSpPr>
          <p:spPr>
            <a:xfrm>
              <a:off x="6554622" y="1393672"/>
              <a:ext cx="1114683" cy="692497"/>
            </a:xfrm>
            <a:prstGeom prst="rect">
              <a:avLst/>
            </a:prstGeom>
            <a:noFill/>
          </p:spPr>
          <p:txBody>
            <a:bodyPr wrap="square" rtlCol="0">
              <a:spAutoFit/>
            </a:bodyPr>
            <a:lstStyle/>
            <a:p>
              <a:pPr algn="ctr" defTabSz="685800">
                <a:lnSpc>
                  <a:spcPct val="130000"/>
                </a:lnSpc>
                <a:defRPr/>
              </a:pPr>
              <a:r>
                <a:rPr kumimoji="1" lang="en-US" altLang="zh-TW" sz="1000" dirty="0">
                  <a:solidFill>
                    <a:srgbClr val="FFFFFF"/>
                  </a:solidFill>
                </a:rPr>
                <a:t>Be</a:t>
              </a:r>
              <a:r>
                <a:rPr kumimoji="1" lang="zh-TW" altLang="en-US" sz="1000" dirty="0">
                  <a:solidFill>
                    <a:srgbClr val="FFFFFF"/>
                  </a:solidFill>
                </a:rPr>
                <a:t> </a:t>
              </a:r>
              <a:r>
                <a:rPr kumimoji="1" lang="en-US" altLang="zh-TW" sz="1000" dirty="0">
                  <a:solidFill>
                    <a:srgbClr val="FFFFFF"/>
                  </a:solidFill>
                </a:rPr>
                <a:t>applicable</a:t>
              </a:r>
              <a:r>
                <a:rPr kumimoji="1" lang="zh-TW" altLang="en-US" sz="1000" dirty="0">
                  <a:solidFill>
                    <a:srgbClr val="FFFFFF"/>
                  </a:solidFill>
                </a:rPr>
                <a:t> </a:t>
              </a:r>
              <a:r>
                <a:rPr kumimoji="1" lang="en-US" altLang="zh-TW" sz="1000" dirty="0">
                  <a:solidFill>
                    <a:srgbClr val="FFFFFF"/>
                  </a:solidFill>
                </a:rPr>
                <a:t>on</a:t>
              </a:r>
              <a:r>
                <a:rPr kumimoji="1" lang="zh-TW" altLang="en-US" sz="1000" dirty="0">
                  <a:solidFill>
                    <a:srgbClr val="FFFFFF"/>
                  </a:solidFill>
                </a:rPr>
                <a:t> </a:t>
              </a:r>
              <a:r>
                <a:rPr lang="en-US" altLang="zh-TW" sz="1000" dirty="0"/>
                <a:t>complex Algorithms</a:t>
              </a:r>
              <a:endParaRPr kumimoji="1" lang="zh-CN" altLang="en-US" sz="1000" dirty="0">
                <a:solidFill>
                  <a:srgbClr val="FFFFFF"/>
                </a:solidFill>
              </a:endParaRPr>
            </a:p>
          </p:txBody>
        </p:sp>
      </p:grpSp>
      <p:cxnSp>
        <p:nvCxnSpPr>
          <p:cNvPr id="97"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62" name="组 170"/>
          <p:cNvGrpSpPr/>
          <p:nvPr/>
        </p:nvGrpSpPr>
        <p:grpSpPr>
          <a:xfrm>
            <a:off x="288375" y="918958"/>
            <a:ext cx="1747830" cy="396000"/>
            <a:chOff x="295008" y="1089514"/>
            <a:chExt cx="1747830" cy="396000"/>
          </a:xfrm>
        </p:grpSpPr>
        <p:sp>
          <p:nvSpPr>
            <p:cNvPr id="6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7"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82" name="组 185"/>
          <p:cNvGrpSpPr/>
          <p:nvPr/>
        </p:nvGrpSpPr>
        <p:grpSpPr>
          <a:xfrm>
            <a:off x="288375" y="1646751"/>
            <a:ext cx="1747830" cy="396000"/>
            <a:chOff x="295008" y="1089514"/>
            <a:chExt cx="1747830" cy="396000"/>
          </a:xfrm>
        </p:grpSpPr>
        <p:sp>
          <p:nvSpPr>
            <p:cNvPr id="8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87" name="组 191"/>
          <p:cNvGrpSpPr/>
          <p:nvPr/>
        </p:nvGrpSpPr>
        <p:grpSpPr>
          <a:xfrm>
            <a:off x="288375" y="2420502"/>
            <a:ext cx="1747830" cy="396000"/>
            <a:chOff x="295008" y="1089514"/>
            <a:chExt cx="1747830" cy="396000"/>
          </a:xfrm>
        </p:grpSpPr>
        <p:sp>
          <p:nvSpPr>
            <p:cNvPr id="8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9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9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0"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01" name="组 197"/>
          <p:cNvGrpSpPr/>
          <p:nvPr/>
        </p:nvGrpSpPr>
        <p:grpSpPr>
          <a:xfrm>
            <a:off x="288375" y="3160695"/>
            <a:ext cx="1747830" cy="396000"/>
            <a:chOff x="295008" y="1089514"/>
            <a:chExt cx="1747830" cy="396000"/>
          </a:xfrm>
        </p:grpSpPr>
        <p:sp>
          <p:nvSpPr>
            <p:cNvPr id="10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106"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107"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8"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09"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0"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111"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11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702113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p:cTn id="15" dur="500" fill="hold"/>
                                        <p:tgtEl>
                                          <p:spTgt spid="75"/>
                                        </p:tgtEl>
                                        <p:attrNameLst>
                                          <p:attrName>ppt_w</p:attrName>
                                        </p:attrNameLst>
                                      </p:cBhvr>
                                      <p:tavLst>
                                        <p:tav tm="0">
                                          <p:val>
                                            <p:fltVal val="0"/>
                                          </p:val>
                                        </p:tav>
                                        <p:tav tm="100000">
                                          <p:val>
                                            <p:strVal val="#ppt_w"/>
                                          </p:val>
                                        </p:tav>
                                      </p:tavLst>
                                    </p:anim>
                                    <p:anim calcmode="lin" valueType="num">
                                      <p:cBhvr>
                                        <p:cTn id="16" dur="500" fill="hold"/>
                                        <p:tgtEl>
                                          <p:spTgt spid="75"/>
                                        </p:tgtEl>
                                        <p:attrNameLst>
                                          <p:attrName>ppt_h</p:attrName>
                                        </p:attrNameLst>
                                      </p:cBhvr>
                                      <p:tavLst>
                                        <p:tav tm="0">
                                          <p:val>
                                            <p:fltVal val="0"/>
                                          </p:val>
                                        </p:tav>
                                        <p:tav tm="100000">
                                          <p:val>
                                            <p:strVal val="#ppt_h"/>
                                          </p:val>
                                        </p:tav>
                                      </p:tavLst>
                                    </p:anim>
                                    <p:animEffect transition="in" filter="fade">
                                      <p:cBhvr>
                                        <p:cTn id="17" dur="500"/>
                                        <p:tgtEl>
                                          <p:spTgt spid="75"/>
                                        </p:tgtEl>
                                      </p:cBhvr>
                                    </p:animEffect>
                                  </p:childTnLst>
                                </p:cTn>
                              </p:par>
                              <p:par>
                                <p:cTn id="18" presetID="22" presetClass="entr" presetSubtype="1" fill="hold" nodeType="withEffect">
                                  <p:stCondLst>
                                    <p:cond delay="200"/>
                                  </p:stCondLst>
                                  <p:childTnLst>
                                    <p:set>
                                      <p:cBhvr>
                                        <p:cTn id="19" dur="1" fill="hold">
                                          <p:stCondLst>
                                            <p:cond delay="0"/>
                                          </p:stCondLst>
                                        </p:cTn>
                                        <p:tgtEl>
                                          <p:spTgt spid="76"/>
                                        </p:tgtEl>
                                        <p:attrNameLst>
                                          <p:attrName>style.visibility</p:attrName>
                                        </p:attrNameLst>
                                      </p:cBhvr>
                                      <p:to>
                                        <p:strVal val="visible"/>
                                      </p:to>
                                    </p:set>
                                    <p:animEffect transition="in" filter="wipe(up)">
                                      <p:cBhvr>
                                        <p:cTn id="20" dur="500"/>
                                        <p:tgtEl>
                                          <p:spTgt spid="76"/>
                                        </p:tgtEl>
                                      </p:cBhvr>
                                    </p:animEffect>
                                  </p:childTnLst>
                                </p:cTn>
                              </p:par>
                              <p:par>
                                <p:cTn id="21" presetID="53" presetClass="entr" presetSubtype="16" fill="hold" nodeType="withEffect">
                                  <p:stCondLst>
                                    <p:cond delay="3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14" presetClass="entr" presetSubtype="10" fill="hold" grpId="0" nodeType="withEffect">
                                  <p:stCondLst>
                                    <p:cond delay="300"/>
                                  </p:stCondLst>
                                  <p:childTnLst>
                                    <p:set>
                                      <p:cBhvr>
                                        <p:cTn id="27" dur="1" fill="hold">
                                          <p:stCondLst>
                                            <p:cond delay="0"/>
                                          </p:stCondLst>
                                        </p:cTn>
                                        <p:tgtEl>
                                          <p:spTgt spid="89"/>
                                        </p:tgtEl>
                                        <p:attrNameLst>
                                          <p:attrName>style.visibility</p:attrName>
                                        </p:attrNameLst>
                                      </p:cBhvr>
                                      <p:to>
                                        <p:strVal val="visible"/>
                                      </p:to>
                                    </p:set>
                                    <p:animEffect transition="in" filter="randombar(horizontal)">
                                      <p:cBhvr>
                                        <p:cTn id="28" dur="500"/>
                                        <p:tgtEl>
                                          <p:spTgt spid="89"/>
                                        </p:tgtEl>
                                      </p:cBhvr>
                                    </p:animEffect>
                                  </p:childTnLst>
                                </p:cTn>
                              </p:par>
                              <p:par>
                                <p:cTn id="29" presetID="22" presetClass="entr" presetSubtype="4" fill="hold" nodeType="withEffect">
                                  <p:stCondLst>
                                    <p:cond delay="500"/>
                                  </p:stCondLst>
                                  <p:childTnLst>
                                    <p:set>
                                      <p:cBhvr>
                                        <p:cTn id="30" dur="1" fill="hold">
                                          <p:stCondLst>
                                            <p:cond delay="0"/>
                                          </p:stCondLst>
                                        </p:cTn>
                                        <p:tgtEl>
                                          <p:spTgt spid="72"/>
                                        </p:tgtEl>
                                        <p:attrNameLst>
                                          <p:attrName>style.visibility</p:attrName>
                                        </p:attrNameLst>
                                      </p:cBhvr>
                                      <p:to>
                                        <p:strVal val="visible"/>
                                      </p:to>
                                    </p:set>
                                    <p:animEffect transition="in" filter="wipe(down)">
                                      <p:cBhvr>
                                        <p:cTn id="31" dur="500"/>
                                        <p:tgtEl>
                                          <p:spTgt spid="72"/>
                                        </p:tgtEl>
                                      </p:cBhvr>
                                    </p:animEffect>
                                  </p:childTnLst>
                                </p:cTn>
                              </p:par>
                              <p:par>
                                <p:cTn id="32" presetID="53" presetClass="entr" presetSubtype="16" fill="hold" nodeType="withEffect">
                                  <p:stCondLst>
                                    <p:cond delay="9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14" presetClass="entr" presetSubtype="10" fill="hold" grpId="0" nodeType="withEffect">
                                  <p:stCondLst>
                                    <p:cond delay="900"/>
                                  </p:stCondLst>
                                  <p:childTnLst>
                                    <p:set>
                                      <p:cBhvr>
                                        <p:cTn id="38" dur="1" fill="hold">
                                          <p:stCondLst>
                                            <p:cond delay="0"/>
                                          </p:stCondLst>
                                        </p:cTn>
                                        <p:tgtEl>
                                          <p:spTgt spid="90"/>
                                        </p:tgtEl>
                                        <p:attrNameLst>
                                          <p:attrName>style.visibility</p:attrName>
                                        </p:attrNameLst>
                                      </p:cBhvr>
                                      <p:to>
                                        <p:strVal val="visible"/>
                                      </p:to>
                                    </p:set>
                                    <p:animEffect transition="in" filter="randombar(horizontal)">
                                      <p:cBhvr>
                                        <p:cTn id="39" dur="500"/>
                                        <p:tgtEl>
                                          <p:spTgt spid="90"/>
                                        </p:tgtEl>
                                      </p:cBhvr>
                                    </p:animEffect>
                                  </p:childTnLst>
                                </p:cTn>
                              </p:par>
                              <p:par>
                                <p:cTn id="40" presetID="22" presetClass="entr" presetSubtype="1" fill="hold" nodeType="withEffect">
                                  <p:stCondLst>
                                    <p:cond delay="1000"/>
                                  </p:stCondLst>
                                  <p:childTnLst>
                                    <p:set>
                                      <p:cBhvr>
                                        <p:cTn id="41" dur="1" fill="hold">
                                          <p:stCondLst>
                                            <p:cond delay="0"/>
                                          </p:stCondLst>
                                        </p:cTn>
                                        <p:tgtEl>
                                          <p:spTgt spid="73"/>
                                        </p:tgtEl>
                                        <p:attrNameLst>
                                          <p:attrName>style.visibility</p:attrName>
                                        </p:attrNameLst>
                                      </p:cBhvr>
                                      <p:to>
                                        <p:strVal val="visible"/>
                                      </p:to>
                                    </p:set>
                                    <p:animEffect transition="in" filter="wipe(up)">
                                      <p:cBhvr>
                                        <p:cTn id="42" dur="500"/>
                                        <p:tgtEl>
                                          <p:spTgt spid="73"/>
                                        </p:tgtEl>
                                      </p:cBhvr>
                                    </p:animEffect>
                                  </p:childTnLst>
                                </p:cTn>
                              </p:par>
                              <p:par>
                                <p:cTn id="43" presetID="53" presetClass="entr" presetSubtype="16" fill="hold" nodeType="withEffect">
                                  <p:stCondLst>
                                    <p:cond delay="120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14" presetClass="entr" presetSubtype="10" fill="hold" grpId="0" nodeType="withEffect">
                                  <p:stCondLst>
                                    <p:cond delay="1200"/>
                                  </p:stCondLst>
                                  <p:childTnLst>
                                    <p:set>
                                      <p:cBhvr>
                                        <p:cTn id="49" dur="1" fill="hold">
                                          <p:stCondLst>
                                            <p:cond delay="0"/>
                                          </p:stCondLst>
                                        </p:cTn>
                                        <p:tgtEl>
                                          <p:spTgt spid="91"/>
                                        </p:tgtEl>
                                        <p:attrNameLst>
                                          <p:attrName>style.visibility</p:attrName>
                                        </p:attrNameLst>
                                      </p:cBhvr>
                                      <p:to>
                                        <p:strVal val="visible"/>
                                      </p:to>
                                    </p:set>
                                    <p:animEffect transition="in" filter="randombar(horizontal)">
                                      <p:cBhvr>
                                        <p:cTn id="50" dur="500"/>
                                        <p:tgtEl>
                                          <p:spTgt spid="91"/>
                                        </p:tgtEl>
                                      </p:cBhvr>
                                    </p:animEffect>
                                  </p:childTnLst>
                                </p:cTn>
                              </p:par>
                              <p:par>
                                <p:cTn id="51" presetID="22" presetClass="entr" presetSubtype="1" fill="hold" nodeType="withEffect">
                                  <p:stCondLst>
                                    <p:cond delay="1400"/>
                                  </p:stCondLst>
                                  <p:childTnLst>
                                    <p:set>
                                      <p:cBhvr>
                                        <p:cTn id="52" dur="1" fill="hold">
                                          <p:stCondLst>
                                            <p:cond delay="0"/>
                                          </p:stCondLst>
                                        </p:cTn>
                                        <p:tgtEl>
                                          <p:spTgt spid="78"/>
                                        </p:tgtEl>
                                        <p:attrNameLst>
                                          <p:attrName>style.visibility</p:attrName>
                                        </p:attrNameLst>
                                      </p:cBhvr>
                                      <p:to>
                                        <p:strVal val="visible"/>
                                      </p:to>
                                    </p:set>
                                    <p:animEffect transition="in" filter="wipe(up)">
                                      <p:cBhvr>
                                        <p:cTn id="53" dur="500"/>
                                        <p:tgtEl>
                                          <p:spTgt spid="78"/>
                                        </p:tgtEl>
                                      </p:cBhvr>
                                    </p:animEffect>
                                  </p:childTnLst>
                                </p:cTn>
                              </p:par>
                              <p:par>
                                <p:cTn id="54" presetID="22" presetClass="entr" presetSubtype="4" fill="hold" nodeType="withEffect">
                                  <p:stCondLst>
                                    <p:cond delay="1400"/>
                                  </p:stCondLst>
                                  <p:childTnLst>
                                    <p:set>
                                      <p:cBhvr>
                                        <p:cTn id="55" dur="1" fill="hold">
                                          <p:stCondLst>
                                            <p:cond delay="0"/>
                                          </p:stCondLst>
                                        </p:cTn>
                                        <p:tgtEl>
                                          <p:spTgt spid="74"/>
                                        </p:tgtEl>
                                        <p:attrNameLst>
                                          <p:attrName>style.visibility</p:attrName>
                                        </p:attrNameLst>
                                      </p:cBhvr>
                                      <p:to>
                                        <p:strVal val="visible"/>
                                      </p:to>
                                    </p:set>
                                    <p:animEffect transition="in" filter="wipe(down)">
                                      <p:cBhvr>
                                        <p:cTn id="56" dur="500"/>
                                        <p:tgtEl>
                                          <p:spTgt spid="74"/>
                                        </p:tgtEl>
                                      </p:cBhvr>
                                    </p:animEffect>
                                  </p:childTnLst>
                                </p:cTn>
                              </p:par>
                              <p:par>
                                <p:cTn id="57" presetID="53" presetClass="entr" presetSubtype="16" fill="hold" nodeType="withEffect">
                                  <p:stCondLst>
                                    <p:cond delay="16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par>
                                <p:cTn id="62" presetID="14" presetClass="entr" presetSubtype="10" fill="hold" grpId="0" nodeType="withEffect">
                                  <p:stCondLst>
                                    <p:cond delay="1600"/>
                                  </p:stCondLst>
                                  <p:childTnLst>
                                    <p:set>
                                      <p:cBhvr>
                                        <p:cTn id="63" dur="1" fill="hold">
                                          <p:stCondLst>
                                            <p:cond delay="0"/>
                                          </p:stCondLst>
                                        </p:cTn>
                                        <p:tgtEl>
                                          <p:spTgt spid="92"/>
                                        </p:tgtEl>
                                        <p:attrNameLst>
                                          <p:attrName>style.visibility</p:attrName>
                                        </p:attrNameLst>
                                      </p:cBhvr>
                                      <p:to>
                                        <p:strVal val="visible"/>
                                      </p:to>
                                    </p:set>
                                    <p:animEffect transition="in" filter="randombar(horizontal)">
                                      <p:cBhvr>
                                        <p:cTn id="64" dur="500"/>
                                        <p:tgtEl>
                                          <p:spTgt spid="92"/>
                                        </p:tgtEl>
                                      </p:cBhvr>
                                    </p:animEffect>
                                  </p:childTnLst>
                                </p:cTn>
                              </p:par>
                              <p:par>
                                <p:cTn id="65" presetID="53" presetClass="entr" presetSubtype="16" fill="hold" grpId="0" nodeType="withEffect">
                                  <p:stCondLst>
                                    <p:cond delay="1600"/>
                                  </p:stCondLst>
                                  <p:childTnLst>
                                    <p:set>
                                      <p:cBhvr>
                                        <p:cTn id="66" dur="1" fill="hold">
                                          <p:stCondLst>
                                            <p:cond delay="0"/>
                                          </p:stCondLst>
                                        </p:cTn>
                                        <p:tgtEl>
                                          <p:spTgt spid="77"/>
                                        </p:tgtEl>
                                        <p:attrNameLst>
                                          <p:attrName>style.visibility</p:attrName>
                                        </p:attrNameLst>
                                      </p:cBhvr>
                                      <p:to>
                                        <p:strVal val="visible"/>
                                      </p:to>
                                    </p:set>
                                    <p:anim calcmode="lin" valueType="num">
                                      <p:cBhvr>
                                        <p:cTn id="67" dur="500" fill="hold"/>
                                        <p:tgtEl>
                                          <p:spTgt spid="77"/>
                                        </p:tgtEl>
                                        <p:attrNameLst>
                                          <p:attrName>ppt_w</p:attrName>
                                        </p:attrNameLst>
                                      </p:cBhvr>
                                      <p:tavLst>
                                        <p:tav tm="0">
                                          <p:val>
                                            <p:fltVal val="0"/>
                                          </p:val>
                                        </p:tav>
                                        <p:tav tm="100000">
                                          <p:val>
                                            <p:strVal val="#ppt_w"/>
                                          </p:val>
                                        </p:tav>
                                      </p:tavLst>
                                    </p:anim>
                                    <p:anim calcmode="lin" valueType="num">
                                      <p:cBhvr>
                                        <p:cTn id="68" dur="500" fill="hold"/>
                                        <p:tgtEl>
                                          <p:spTgt spid="77"/>
                                        </p:tgtEl>
                                        <p:attrNameLst>
                                          <p:attrName>ppt_h</p:attrName>
                                        </p:attrNameLst>
                                      </p:cBhvr>
                                      <p:tavLst>
                                        <p:tav tm="0">
                                          <p:val>
                                            <p:fltVal val="0"/>
                                          </p:val>
                                        </p:tav>
                                        <p:tav tm="100000">
                                          <p:val>
                                            <p:strVal val="#ppt_h"/>
                                          </p:val>
                                        </p:tav>
                                      </p:tavLst>
                                    </p:anim>
                                    <p:animEffect transition="in" filter="fade">
                                      <p:cBhvr>
                                        <p:cTn id="69" dur="500"/>
                                        <p:tgtEl>
                                          <p:spTgt spid="77"/>
                                        </p:tgtEl>
                                      </p:cBhvr>
                                    </p:animEffect>
                                  </p:childTnLst>
                                </p:cTn>
                              </p:par>
                              <p:par>
                                <p:cTn id="70" presetID="22" presetClass="entr" presetSubtype="1" fill="hold" nodeType="withEffect">
                                  <p:stCondLst>
                                    <p:cond delay="1800"/>
                                  </p:stCondLst>
                                  <p:childTnLst>
                                    <p:set>
                                      <p:cBhvr>
                                        <p:cTn id="71" dur="1" fill="hold">
                                          <p:stCondLst>
                                            <p:cond delay="0"/>
                                          </p:stCondLst>
                                        </p:cTn>
                                        <p:tgtEl>
                                          <p:spTgt spid="80"/>
                                        </p:tgtEl>
                                        <p:attrNameLst>
                                          <p:attrName>style.visibility</p:attrName>
                                        </p:attrNameLst>
                                      </p:cBhvr>
                                      <p:to>
                                        <p:strVal val="visible"/>
                                      </p:to>
                                    </p:set>
                                    <p:animEffect transition="in" filter="wipe(up)">
                                      <p:cBhvr>
                                        <p:cTn id="72" dur="500"/>
                                        <p:tgtEl>
                                          <p:spTgt spid="80"/>
                                        </p:tgtEl>
                                      </p:cBhvr>
                                    </p:animEffect>
                                  </p:childTnLst>
                                </p:cTn>
                              </p:par>
                              <p:par>
                                <p:cTn id="73" presetID="53" presetClass="entr" presetSubtype="16" fill="hold" grpId="0" nodeType="withEffect">
                                  <p:stCondLst>
                                    <p:cond delay="1900"/>
                                  </p:stCondLst>
                                  <p:childTnLst>
                                    <p:set>
                                      <p:cBhvr>
                                        <p:cTn id="74" dur="1" fill="hold">
                                          <p:stCondLst>
                                            <p:cond delay="0"/>
                                          </p:stCondLst>
                                        </p:cTn>
                                        <p:tgtEl>
                                          <p:spTgt spid="79"/>
                                        </p:tgtEl>
                                        <p:attrNameLst>
                                          <p:attrName>style.visibility</p:attrName>
                                        </p:attrNameLst>
                                      </p:cBhvr>
                                      <p:to>
                                        <p:strVal val="visible"/>
                                      </p:to>
                                    </p:set>
                                    <p:anim calcmode="lin" valueType="num">
                                      <p:cBhvr>
                                        <p:cTn id="75" dur="500" fill="hold"/>
                                        <p:tgtEl>
                                          <p:spTgt spid="79"/>
                                        </p:tgtEl>
                                        <p:attrNameLst>
                                          <p:attrName>ppt_w</p:attrName>
                                        </p:attrNameLst>
                                      </p:cBhvr>
                                      <p:tavLst>
                                        <p:tav tm="0">
                                          <p:val>
                                            <p:fltVal val="0"/>
                                          </p:val>
                                        </p:tav>
                                        <p:tav tm="100000">
                                          <p:val>
                                            <p:strVal val="#ppt_w"/>
                                          </p:val>
                                        </p:tav>
                                      </p:tavLst>
                                    </p:anim>
                                    <p:anim calcmode="lin" valueType="num">
                                      <p:cBhvr>
                                        <p:cTn id="76" dur="500" fill="hold"/>
                                        <p:tgtEl>
                                          <p:spTgt spid="79"/>
                                        </p:tgtEl>
                                        <p:attrNameLst>
                                          <p:attrName>ppt_h</p:attrName>
                                        </p:attrNameLst>
                                      </p:cBhvr>
                                      <p:tavLst>
                                        <p:tav tm="0">
                                          <p:val>
                                            <p:fltVal val="0"/>
                                          </p:val>
                                        </p:tav>
                                        <p:tav tm="100000">
                                          <p:val>
                                            <p:strVal val="#ppt_h"/>
                                          </p:val>
                                        </p:tav>
                                      </p:tavLst>
                                    </p:anim>
                                    <p:animEffect transition="in" filter="fade">
                                      <p:cBhvr>
                                        <p:cTn id="7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79" grpId="0" animBg="1"/>
      <p:bldP spid="89" grpId="0"/>
      <p:bldP spid="90" grpId="0"/>
      <p:bldP spid="91" grpId="0"/>
      <p:bldP spid="9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2534468" y="2469497"/>
            <a:ext cx="3860404" cy="6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Top</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40%</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of</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all</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1</a:t>
            </a:r>
          </a:p>
          <a:p>
            <a:pPr>
              <a:lnSpc>
                <a:spcPts val="1500"/>
              </a:lnSpc>
              <a:buClr>
                <a:srgbClr val="0070C0"/>
              </a:buClr>
            </a:pPr>
            <a:endParaRPr lang="en-US" altLang="zh-TW" sz="1400"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Remaining</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60%</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a:t>
            </a:r>
            <a:r>
              <a:rPr lang="en-US" altLang="zh-TW" sz="1400" dirty="0">
                <a:solidFill>
                  <a:srgbClr val="FFFFFF"/>
                </a:solidFill>
                <a:latin typeface="微软雅黑" panose="020B0503020204020204" pitchFamily="34" charset="-122"/>
                <a:ea typeface="微软雅黑" panose="020B0503020204020204" pitchFamily="34" charset="-122"/>
                <a:sym typeface="Wingdings"/>
              </a:rPr>
              <a:t>0</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182365" cy="613646"/>
            <a:chOff x="2391690" y="843123"/>
            <a:chExt cx="4182365" cy="613646"/>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4085870" cy="584773"/>
            </a:xfrm>
            <a:prstGeom prst="rect">
              <a:avLst/>
            </a:prstGeom>
            <a:noFill/>
          </p:spPr>
          <p:txBody>
            <a:bodyPr wrap="square" lIns="91438" tIns="45719" rIns="91438" bIns="45719" rtlCol="0">
              <a:spAutoFit/>
            </a:bodyPr>
            <a:lstStyle/>
            <a:p>
              <a:pPr algn="dist"/>
              <a:r>
                <a:rPr lang="en-US" altLang="zh-TW" sz="1600" b="1" dirty="0"/>
                <a:t>Define</a:t>
              </a:r>
              <a:r>
                <a:rPr lang="zh-TW" altLang="en-US" sz="1600" b="1" dirty="0"/>
                <a:t> </a:t>
              </a:r>
              <a:r>
                <a:rPr lang="en-US" altLang="zh-TW" sz="1600" b="1" dirty="0"/>
                <a:t>binary</a:t>
              </a:r>
              <a:r>
                <a:rPr lang="zh-TW" altLang="en-US" sz="1600" b="1" dirty="0"/>
                <a:t> </a:t>
              </a:r>
              <a:r>
                <a:rPr lang="en-US" altLang="zh-TW" sz="1600" b="1" dirty="0"/>
                <a:t>data</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5414" y="1645609"/>
            <a:ext cx="5687763" cy="638733"/>
          </a:xfrm>
          <a:prstGeom prst="rect">
            <a:avLst/>
          </a:prstGeom>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7" name="组 185"/>
          <p:cNvGrpSpPr/>
          <p:nvPr/>
        </p:nvGrpSpPr>
        <p:grpSpPr>
          <a:xfrm>
            <a:off x="288375" y="1646751"/>
            <a:ext cx="1747830" cy="396000"/>
            <a:chOff x="295008" y="1089514"/>
            <a:chExt cx="1747830" cy="396000"/>
          </a:xfrm>
        </p:grpSpPr>
        <p:sp>
          <p:nvSpPr>
            <p:cNvPr id="6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0580292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924991" y="2559385"/>
            <a:ext cx="3016628" cy="4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Choose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top</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20</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features</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that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have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high</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correction</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with</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wage</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108307" cy="859868"/>
            <a:chOff x="2391690" y="843123"/>
            <a:chExt cx="4108307" cy="859868"/>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3160261"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Choose</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features</a:t>
              </a:r>
              <a:endParaRPr kumimoji="1" lang="zh-CN" altLang="en-US" sz="1600" dirty="0">
                <a:solidFill>
                  <a:srgbClr val="FFFFFF"/>
                </a:solidFill>
                <a:latin typeface="微软雅黑"/>
                <a:ea typeface="微软雅黑"/>
                <a:cs typeface="微软雅黑"/>
              </a:endParaRPr>
            </a:p>
            <a:p>
              <a:pPr algn="dist"/>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7" name="圖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4967" y="1906514"/>
            <a:ext cx="3510024" cy="1821293"/>
          </a:xfrm>
          <a:prstGeom prst="rect">
            <a:avLst/>
          </a:prstGeom>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7" name="组 185"/>
          <p:cNvGrpSpPr/>
          <p:nvPr/>
        </p:nvGrpSpPr>
        <p:grpSpPr>
          <a:xfrm>
            <a:off x="288375" y="1646751"/>
            <a:ext cx="1747830" cy="396000"/>
            <a:chOff x="295008" y="1089514"/>
            <a:chExt cx="1747830" cy="396000"/>
          </a:xfrm>
        </p:grpSpPr>
        <p:sp>
          <p:nvSpPr>
            <p:cNvPr id="6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6808112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pic>
        <p:nvPicPr>
          <p:cNvPr id="6" name="图片 5" descr="图片包含 人员, 室内, 男士, 站立&#10;&#10;描述已自动生成">
            <a:extLst>
              <a:ext uri="{FF2B5EF4-FFF2-40B4-BE49-F238E27FC236}">
                <a16:creationId xmlns:a16="http://schemas.microsoft.com/office/drawing/2014/main" id="{40046CE2-36AD-E045-AB35-70CF8FA15DFB}"/>
              </a:ext>
            </a:extLst>
          </p:cNvPr>
          <p:cNvPicPr>
            <a:picLocks noChangeAspect="1"/>
          </p:cNvPicPr>
          <p:nvPr/>
        </p:nvPicPr>
        <p:blipFill>
          <a:blip r:embed="rId8"/>
          <a:stretch>
            <a:fillRect/>
          </a:stretch>
        </p:blipFill>
        <p:spPr>
          <a:xfrm>
            <a:off x="2766266" y="353467"/>
            <a:ext cx="3021412" cy="1533087"/>
          </a:xfrm>
          <a:prstGeom prst="rect">
            <a:avLst/>
          </a:prstGeom>
        </p:spPr>
      </p:pic>
      <p:pic>
        <p:nvPicPr>
          <p:cNvPr id="8" name="图片 7" descr="图片包含 草, 人员, 播放器, 户外&#10;&#10;描述已自动生成">
            <a:extLst>
              <a:ext uri="{FF2B5EF4-FFF2-40B4-BE49-F238E27FC236}">
                <a16:creationId xmlns:a16="http://schemas.microsoft.com/office/drawing/2014/main" id="{BC4F06EC-CBBC-5045-87E7-4E9F4F731CEF}"/>
              </a:ext>
            </a:extLst>
          </p:cNvPr>
          <p:cNvPicPr>
            <a:picLocks noChangeAspect="1"/>
          </p:cNvPicPr>
          <p:nvPr/>
        </p:nvPicPr>
        <p:blipFill>
          <a:blip r:embed="rId9"/>
          <a:stretch>
            <a:fillRect/>
          </a:stretch>
        </p:blipFill>
        <p:spPr>
          <a:xfrm>
            <a:off x="2593431" y="3256946"/>
            <a:ext cx="3089696" cy="1127739"/>
          </a:xfrm>
          <a:prstGeom prst="rect">
            <a:avLst/>
          </a:prstGeom>
        </p:spPr>
      </p:pic>
      <p:pic>
        <p:nvPicPr>
          <p:cNvPr id="10" name="图片 9">
            <a:extLst>
              <a:ext uri="{FF2B5EF4-FFF2-40B4-BE49-F238E27FC236}">
                <a16:creationId xmlns:a16="http://schemas.microsoft.com/office/drawing/2014/main" id="{0A79A03A-C1F7-8342-803F-DDD9DB26BAEA}"/>
              </a:ext>
            </a:extLst>
          </p:cNvPr>
          <p:cNvPicPr>
            <a:picLocks noChangeAspect="1"/>
          </p:cNvPicPr>
          <p:nvPr/>
        </p:nvPicPr>
        <p:blipFill>
          <a:blip r:embed="rId10"/>
          <a:stretch>
            <a:fillRect/>
          </a:stretch>
        </p:blipFill>
        <p:spPr>
          <a:xfrm>
            <a:off x="5837380" y="2608702"/>
            <a:ext cx="3280046" cy="1832967"/>
          </a:xfrm>
          <a:prstGeom prst="rect">
            <a:avLst/>
          </a:prstGeom>
        </p:spPr>
      </p:pic>
      <p:sp>
        <p:nvSpPr>
          <p:cNvPr id="11" name="矩形 10">
            <a:extLst>
              <a:ext uri="{FF2B5EF4-FFF2-40B4-BE49-F238E27FC236}">
                <a16:creationId xmlns:a16="http://schemas.microsoft.com/office/drawing/2014/main" id="{2A7EE015-FB83-BC44-856C-46B822DCF3B7}"/>
              </a:ext>
            </a:extLst>
          </p:cNvPr>
          <p:cNvSpPr/>
          <p:nvPr/>
        </p:nvSpPr>
        <p:spPr>
          <a:xfrm>
            <a:off x="2900897" y="2359794"/>
            <a:ext cx="2320749" cy="584775"/>
          </a:xfrm>
          <a:prstGeom prst="rect">
            <a:avLst/>
          </a:prstGeom>
        </p:spPr>
        <p:txBody>
          <a:bodyPr wrap="square">
            <a:spAutoFit/>
          </a:bodyPr>
          <a:lstStyle/>
          <a:p>
            <a:r>
              <a:rPr lang="en-US" altLang="zh-CN" sz="3200" b="1" dirty="0"/>
              <a:t>Introduction</a:t>
            </a:r>
            <a:endParaRPr lang="zh-CN" altLang="en-US" sz="3200" b="1" dirty="0"/>
          </a:p>
        </p:txBody>
      </p:sp>
      <p:pic>
        <p:nvPicPr>
          <p:cNvPr id="13" name="图片 12" descr="图片包含 人员, 户外, 男士, 掌握&#10;&#10;描述已自动生成">
            <a:extLst>
              <a:ext uri="{FF2B5EF4-FFF2-40B4-BE49-F238E27FC236}">
                <a16:creationId xmlns:a16="http://schemas.microsoft.com/office/drawing/2014/main" id="{0FB0FFBC-5132-5D42-8BB5-679639C24875}"/>
              </a:ext>
            </a:extLst>
          </p:cNvPr>
          <p:cNvPicPr>
            <a:picLocks noChangeAspect="1"/>
          </p:cNvPicPr>
          <p:nvPr/>
        </p:nvPicPr>
        <p:blipFill>
          <a:blip r:embed="rId11"/>
          <a:stretch>
            <a:fillRect/>
          </a:stretch>
        </p:blipFill>
        <p:spPr>
          <a:xfrm>
            <a:off x="5910498" y="723112"/>
            <a:ext cx="3175000" cy="1739900"/>
          </a:xfrm>
          <a:prstGeom prst="rect">
            <a:avLst/>
          </a:prstGeom>
        </p:spPr>
      </p:pic>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3506457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3773341" y="3286660"/>
            <a:ext cx="2805352" cy="4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Choose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8</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features</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that</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have</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low</a:t>
            </a:r>
            <a:r>
              <a:rPr lang="zh-TW" altLang="en-US" sz="1400" dirty="0">
                <a:solidFill>
                  <a:srgbClr val="FFFFFF"/>
                </a:solidFill>
                <a:latin typeface="微软雅黑" panose="020B0503020204020204" pitchFamily="34" charset="-122"/>
                <a:ea typeface="微软雅黑" panose="020B0503020204020204" pitchFamily="34" charset="-122"/>
              </a:rPr>
              <a:t> </a:t>
            </a:r>
            <a:r>
              <a:rPr lang="en-US" altLang="zh-TW" sz="1400" dirty="0">
                <a:solidFill>
                  <a:srgbClr val="FFFFFF"/>
                </a:solidFill>
                <a:latin typeface="微软雅黑" panose="020B0503020204020204" pitchFamily="34" charset="-122"/>
                <a:ea typeface="微软雅黑" panose="020B0503020204020204" pitchFamily="34" charset="-122"/>
              </a:rPr>
              <a:t>significant</a:t>
            </a:r>
            <a:endParaRPr lang="zh-CN" altLang="en-US" sz="1400" dirty="0">
              <a:solidFill>
                <a:srgbClr val="FFFFFF"/>
              </a:solidFill>
              <a:latin typeface="微软雅黑" panose="020B0503020204020204" pitchFamily="34" charset="-122"/>
              <a:ea typeface="微软雅黑" panose="020B0503020204020204" pitchFamily="34" charset="-122"/>
            </a:endParaRPr>
          </a:p>
        </p:txBody>
      </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1421" y="1516858"/>
            <a:ext cx="5024938" cy="1410374"/>
          </a:xfrm>
          <a:prstGeom prst="rect">
            <a:avLst/>
          </a:prstGeom>
        </p:spPr>
      </p:pic>
      <p:pic>
        <p:nvPicPr>
          <p:cNvPr id="5" name="圖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7927" y="2936783"/>
            <a:ext cx="6177743" cy="213025"/>
          </a:xfrm>
          <a:prstGeom prst="rect">
            <a:avLst/>
          </a:prstGeom>
        </p:spPr>
      </p:pic>
      <p:grpSp>
        <p:nvGrpSpPr>
          <p:cNvPr id="57" name="组 170"/>
          <p:cNvGrpSpPr/>
          <p:nvPr/>
        </p:nvGrpSpPr>
        <p:grpSpPr>
          <a:xfrm>
            <a:off x="288375" y="918958"/>
            <a:ext cx="1747830" cy="396000"/>
            <a:chOff x="295008" y="1089514"/>
            <a:chExt cx="1747830" cy="396000"/>
          </a:xfrm>
        </p:grpSpPr>
        <p:sp>
          <p:nvSpPr>
            <p:cNvPr id="5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7"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8" name="文本框 36"/>
          <p:cNvSpPr txBox="1"/>
          <p:nvPr/>
        </p:nvSpPr>
        <p:spPr>
          <a:xfrm>
            <a:off x="2440183" y="857996"/>
            <a:ext cx="3160261"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Choose</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features</a:t>
            </a:r>
            <a:endParaRPr kumimoji="1" lang="zh-CN" altLang="en-US" sz="1600" dirty="0">
              <a:solidFill>
                <a:srgbClr val="FFFFFF"/>
              </a:solidFill>
              <a:latin typeface="微软雅黑"/>
              <a:ea typeface="微软雅黑"/>
              <a:cs typeface="微软雅黑"/>
            </a:endParaRPr>
          </a:p>
          <a:p>
            <a:pPr algn="dist"/>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931735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horizontal)">
                                      <p:cBhvr>
                                        <p:cTn id="7" dur="500"/>
                                        <p:tgtEl>
                                          <p:spTgt spid="9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randombar(horizontal)">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6164490" y="2295500"/>
            <a:ext cx="2933356" cy="6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err="1">
                <a:solidFill>
                  <a:srgbClr val="FFFFFF"/>
                </a:solidFill>
                <a:latin typeface="微软雅黑" panose="020B0503020204020204" pitchFamily="34" charset="-122"/>
                <a:ea typeface="微软雅黑" panose="020B0503020204020204" pitchFamily="34" charset="-122"/>
              </a:rPr>
              <a:t>Test_size</a:t>
            </a:r>
            <a:r>
              <a:rPr lang="zh-TW" altLang="en-US" sz="1400" dirty="0">
                <a:solidFill>
                  <a:srgbClr val="FFFFFF"/>
                </a:solidFill>
                <a:latin typeface="微软雅黑" panose="020B0503020204020204" pitchFamily="34" charset="-122"/>
                <a:ea typeface="微软雅黑" panose="020B0503020204020204" pitchFamily="34" charset="-122"/>
              </a:rPr>
              <a:t> </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30%</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endParaRPr lang="en-US" altLang="zh-TW" sz="1400" dirty="0">
              <a:solidFill>
                <a:srgbClr val="FFFFFF"/>
              </a:solidFill>
              <a:latin typeface="微软雅黑" panose="020B0503020204020204" pitchFamily="34" charset="-122"/>
              <a:ea typeface="微软雅黑" panose="020B0503020204020204" pitchFamily="34" charset="-122"/>
              <a:sym typeface="Wingdings"/>
            </a:endParaRPr>
          </a:p>
          <a:p>
            <a:pPr>
              <a:lnSpc>
                <a:spcPts val="1500"/>
              </a:lnSpc>
              <a:buClr>
                <a:srgbClr val="0070C0"/>
              </a:buClr>
            </a:pPr>
            <a:r>
              <a:rPr lang="en-US" altLang="zh-TW" sz="1400" dirty="0"/>
              <a:t>choose 30% of players to test this model</a:t>
            </a:r>
            <a:r>
              <a:rPr lang="zh-TW" altLang="zh-TW" sz="1400" dirty="0"/>
              <a:t> </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2" name="组 1"/>
          <p:cNvGrpSpPr/>
          <p:nvPr/>
        </p:nvGrpSpPr>
        <p:grpSpPr>
          <a:xfrm>
            <a:off x="2391690" y="843123"/>
            <a:ext cx="4643043" cy="859868"/>
            <a:chOff x="2391690" y="843123"/>
            <a:chExt cx="4108307" cy="859868"/>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3516074" cy="830995"/>
            </a:xfrm>
            <a:prstGeom prst="rect">
              <a:avLst/>
            </a:prstGeom>
            <a:noFill/>
          </p:spPr>
          <p:txBody>
            <a:bodyPr wrap="square" lIns="91438" tIns="45719" rIns="91438" bIns="45719" rtlCol="0">
              <a:spAutoFit/>
            </a:bodyPr>
            <a:lstStyle/>
            <a:p>
              <a:pPr algn="dist"/>
              <a:r>
                <a:rPr kumimoji="1" lang="en-US" altLang="zh-TW" sz="1600" dirty="0">
                  <a:solidFill>
                    <a:srgbClr val="FFFFFF"/>
                  </a:solidFill>
                  <a:latin typeface="微软雅黑"/>
                  <a:ea typeface="微软雅黑"/>
                  <a:cs typeface="微软雅黑"/>
                </a:rPr>
                <a:t>Build</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logical</a:t>
              </a:r>
              <a:r>
                <a:rPr kumimoji="1" lang="zh-TW" altLang="en-US" sz="1600" dirty="0">
                  <a:solidFill>
                    <a:srgbClr val="FFFFFF"/>
                  </a:solidFill>
                  <a:latin typeface="微软雅黑"/>
                  <a:ea typeface="微软雅黑"/>
                  <a:cs typeface="微软雅黑"/>
                </a:rPr>
                <a:t> </a:t>
              </a:r>
              <a:r>
                <a:rPr kumimoji="1" lang="en-US" altLang="zh-TW" sz="1600" dirty="0">
                  <a:solidFill>
                    <a:srgbClr val="FFFFFF"/>
                  </a:solidFill>
                  <a:latin typeface="微软雅黑"/>
                  <a:ea typeface="微软雅黑"/>
                  <a:cs typeface="微软雅黑"/>
                </a:rPr>
                <a:t>model</a:t>
              </a:r>
              <a:endParaRPr kumimoji="1" lang="zh-CN" altLang="en-US" sz="1600" dirty="0">
                <a:solidFill>
                  <a:srgbClr val="FFFFFF"/>
                </a:solidFill>
                <a:latin typeface="微软雅黑"/>
                <a:ea typeface="微软雅黑"/>
                <a:cs typeface="微软雅黑"/>
              </a:endParaRPr>
            </a:p>
            <a:p>
              <a:pPr algn="dist"/>
              <a:r>
                <a:rPr lang="en-US" altLang="zh-TW" sz="1600" b="1" dirty="0"/>
                <a:t>  </a:t>
              </a:r>
              <a:r>
                <a:rPr lang="zh-TW" altLang="zh-TW" sz="1600" dirty="0"/>
                <a:t> </a:t>
              </a:r>
              <a:endParaRPr lang="zh-CN" altLang="en-US" sz="16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 name="圖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1543" y="1445470"/>
            <a:ext cx="3773141" cy="2689885"/>
          </a:xfrm>
          <a:prstGeom prst="rect">
            <a:avLst/>
          </a:prstGeom>
        </p:spPr>
      </p:pic>
      <p:sp>
        <p:nvSpPr>
          <p:cNvPr id="58" name="Text Box 11"/>
          <p:cNvSpPr txBox="1">
            <a:spLocks noChangeArrowheads="1"/>
          </p:cNvSpPr>
          <p:nvPr/>
        </p:nvSpPr>
        <p:spPr bwMode="auto">
          <a:xfrm>
            <a:off x="6148494" y="3079623"/>
            <a:ext cx="2805352"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result</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train</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a</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new</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model</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59" name="Text Box 11"/>
          <p:cNvSpPr txBox="1">
            <a:spLocks noChangeArrowheads="1"/>
          </p:cNvSpPr>
          <p:nvPr/>
        </p:nvSpPr>
        <p:spPr bwMode="auto">
          <a:xfrm>
            <a:off x="6164490" y="3338510"/>
            <a:ext cx="2805352" cy="28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TW" sz="1400" dirty="0">
                <a:solidFill>
                  <a:srgbClr val="FFFFFF"/>
                </a:solidFill>
                <a:latin typeface="微软雅黑" panose="020B0503020204020204" pitchFamily="34" charset="-122"/>
                <a:ea typeface="微软雅黑" panose="020B0503020204020204" pitchFamily="34" charset="-122"/>
              </a:rPr>
              <a:t>score</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accuracy</a:t>
            </a:r>
            <a:r>
              <a:rPr lang="zh-TW" altLang="en-US" sz="1400" dirty="0">
                <a:solidFill>
                  <a:srgbClr val="FFFFFF"/>
                </a:solidFill>
                <a:latin typeface="微软雅黑" panose="020B0503020204020204" pitchFamily="34" charset="-122"/>
                <a:ea typeface="微软雅黑" panose="020B0503020204020204" pitchFamily="34" charset="-122"/>
                <a:sym typeface="Wingdings"/>
              </a:rPr>
              <a:t> </a:t>
            </a:r>
            <a:r>
              <a:rPr lang="en-US" altLang="zh-TW" sz="1400" dirty="0">
                <a:solidFill>
                  <a:srgbClr val="FFFFFF"/>
                </a:solidFill>
                <a:latin typeface="微软雅黑" panose="020B0503020204020204" pitchFamily="34" charset="-122"/>
                <a:ea typeface="微软雅黑" panose="020B0503020204020204" pitchFamily="34" charset="-122"/>
                <a:sym typeface="Wingdings"/>
              </a:rPr>
              <a:t>mean</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nvGrpSpPr>
          <p:cNvPr id="60" name="组 170"/>
          <p:cNvGrpSpPr/>
          <p:nvPr/>
        </p:nvGrpSpPr>
        <p:grpSpPr>
          <a:xfrm>
            <a:off x="288375" y="918958"/>
            <a:ext cx="1747830" cy="396000"/>
            <a:chOff x="295008" y="1089514"/>
            <a:chExt cx="1747830" cy="396000"/>
          </a:xfrm>
        </p:grpSpPr>
        <p:sp>
          <p:nvSpPr>
            <p:cNvPr id="6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71" name="组 185"/>
          <p:cNvGrpSpPr/>
          <p:nvPr/>
        </p:nvGrpSpPr>
        <p:grpSpPr>
          <a:xfrm>
            <a:off x="288375" y="1646751"/>
            <a:ext cx="1747830" cy="396000"/>
            <a:chOff x="295008" y="1089514"/>
            <a:chExt cx="1747830" cy="396000"/>
          </a:xfrm>
        </p:grpSpPr>
        <p:sp>
          <p:nvSpPr>
            <p:cNvPr id="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5"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6" name="组 191"/>
          <p:cNvGrpSpPr/>
          <p:nvPr/>
        </p:nvGrpSpPr>
        <p:grpSpPr>
          <a:xfrm>
            <a:off x="288375" y="2420502"/>
            <a:ext cx="1747830" cy="396000"/>
            <a:chOff x="295008" y="1089514"/>
            <a:chExt cx="1747830" cy="396000"/>
          </a:xfrm>
        </p:grpSpPr>
        <p:sp>
          <p:nvSpPr>
            <p:cNvPr id="7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0"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81" name="组 197"/>
          <p:cNvGrpSpPr/>
          <p:nvPr/>
        </p:nvGrpSpPr>
        <p:grpSpPr>
          <a:xfrm>
            <a:off x="288375" y="3160695"/>
            <a:ext cx="1747830" cy="396000"/>
            <a:chOff x="295008" y="1089514"/>
            <a:chExt cx="1747830" cy="396000"/>
          </a:xfrm>
        </p:grpSpPr>
        <p:sp>
          <p:nvSpPr>
            <p:cNvPr id="8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5"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6"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7"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8"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9"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4"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95"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96"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132671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randombar(horizontal)">
                                      <p:cBhvr>
                                        <p:cTn id="19" dur="500"/>
                                        <p:tgtEl>
                                          <p:spTgt spid="58"/>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randombar(horizontal)">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58" grpId="0"/>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45" name="组 144"/>
          <p:cNvGrpSpPr/>
          <p:nvPr/>
        </p:nvGrpSpPr>
        <p:grpSpPr>
          <a:xfrm>
            <a:off x="-128082" y="-259337"/>
            <a:ext cx="2519774" cy="1043796"/>
            <a:chOff x="-128082" y="-259337"/>
            <a:chExt cx="2519774" cy="1043796"/>
          </a:xfrm>
        </p:grpSpPr>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69282" y="65501"/>
              <a:ext cx="2086698" cy="400110"/>
            </a:xfrm>
            <a:prstGeom prst="rect">
              <a:avLst/>
            </a:prstGeom>
            <a:noFill/>
            <a:effectLst/>
          </p:spPr>
          <p:txBody>
            <a:bodyPr wrap="square" rtlCol="0">
              <a:spAutoFit/>
            </a:bodyPr>
            <a:lstStyle/>
            <a:p>
              <a:pPr algn="ctr"/>
              <a:r>
                <a:rPr lang="en-US" altLang="zh-CN"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rPr>
                <a:t>LOGO</a:t>
              </a: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389855" y="1936946"/>
            <a:ext cx="2805352" cy="116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TW" sz="1400" dirty="0"/>
              <a:t>The most accuracy of the model is about </a:t>
            </a:r>
            <a:r>
              <a:rPr lang="en-US" altLang="zh-TW" sz="1400" dirty="0">
                <a:solidFill>
                  <a:srgbClr val="FF0000"/>
                </a:solidFill>
              </a:rPr>
              <a:t>0.8577</a:t>
            </a:r>
            <a:r>
              <a:rPr lang="en-US" altLang="zh-TW" sz="1400" dirty="0"/>
              <a:t>. </a:t>
            </a:r>
          </a:p>
          <a:p>
            <a:r>
              <a:rPr lang="en-US" altLang="zh-TW" sz="1400" dirty="0"/>
              <a:t>We can obtain the model </a:t>
            </a:r>
            <a:r>
              <a:rPr lang="en-US" altLang="zh-TW" sz="1400" dirty="0">
                <a:solidFill>
                  <a:srgbClr val="FF0000"/>
                </a:solidFill>
              </a:rPr>
              <a:t>7</a:t>
            </a:r>
            <a:r>
              <a:rPr lang="en-US" altLang="zh-TW" sz="1400" dirty="0"/>
              <a:t> (8 features) is the most accuracy to testing data.</a:t>
            </a:r>
            <a:endParaRPr lang="zh-TW" altLang="zh-TW" sz="1400" dirty="0"/>
          </a:p>
        </p:txBody>
      </p:sp>
      <p:grpSp>
        <p:nvGrpSpPr>
          <p:cNvPr id="2" name="组 1"/>
          <p:cNvGrpSpPr/>
          <p:nvPr/>
        </p:nvGrpSpPr>
        <p:grpSpPr>
          <a:xfrm>
            <a:off x="2391690" y="843123"/>
            <a:ext cx="4182365" cy="396000"/>
            <a:chOff x="2391690" y="843123"/>
            <a:chExt cx="4182365" cy="396000"/>
          </a:xfrm>
        </p:grpSpPr>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05" name="文本框 36"/>
            <p:cNvSpPr txBox="1"/>
            <p:nvPr/>
          </p:nvSpPr>
          <p:spPr>
            <a:xfrm>
              <a:off x="2488185" y="871996"/>
              <a:ext cx="4085870" cy="338552"/>
            </a:xfrm>
            <a:prstGeom prst="rect">
              <a:avLst/>
            </a:prstGeom>
            <a:noFill/>
          </p:spPr>
          <p:txBody>
            <a:bodyPr wrap="square" lIns="91438" tIns="45719" rIns="91438" bIns="45719" rtlCol="0">
              <a:spAutoFit/>
            </a:bodyPr>
            <a:lstStyle/>
            <a:p>
              <a:pPr algn="dist"/>
              <a:r>
                <a:rPr lang="en-US" altLang="zh-TW" sz="1600" dirty="0"/>
                <a:t>.</a:t>
              </a:r>
              <a:r>
                <a:rPr lang="zh-TW" altLang="zh-TW" sz="1600" dirty="0"/>
                <a:t> </a:t>
              </a:r>
              <a:endParaRPr kumimoji="1" lang="zh-CN" altLang="en-US" sz="1600" dirty="0">
                <a:solidFill>
                  <a:srgbClr val="FFFFFF"/>
                </a:solidFill>
                <a:latin typeface="微软雅黑"/>
                <a:ea typeface="微软雅黑"/>
                <a:cs typeface="微软雅黑"/>
              </a:endParaRPr>
            </a:p>
          </p:txBody>
        </p: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0" name="图片 13" descr="/var/folders/07/1cw7nrtd0pz9tlqyhwzyy24w0000gn/T/com.microsoft.Word/Content.MSO/E2F32AF1.tmp"/>
          <p:cNvPicPr/>
          <p:nvPr/>
        </p:nvPicPr>
        <p:blipFill>
          <a:blip r:embed="rId8">
            <a:extLst>
              <a:ext uri="{28A0092B-C50C-407E-A947-70E740481C1C}">
                <a14:useLocalDpi xmlns:a14="http://schemas.microsoft.com/office/drawing/2010/main" val="0"/>
              </a:ext>
            </a:extLst>
          </a:blip>
          <a:srcRect/>
          <a:stretch>
            <a:fillRect/>
          </a:stretch>
        </p:blipFill>
        <p:spPr bwMode="auto">
          <a:xfrm>
            <a:off x="2417572" y="1730672"/>
            <a:ext cx="2774914" cy="1829513"/>
          </a:xfrm>
          <a:prstGeom prst="rect">
            <a:avLst/>
          </a:prstGeom>
          <a:noFill/>
          <a:ln>
            <a:noFill/>
          </a:ln>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7"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矩形 2"/>
          <p:cNvSpPr/>
          <p:nvPr/>
        </p:nvSpPr>
        <p:spPr>
          <a:xfrm>
            <a:off x="2514499" y="846008"/>
            <a:ext cx="842159" cy="369332"/>
          </a:xfrm>
          <a:prstGeom prst="rect">
            <a:avLst/>
          </a:prstGeom>
        </p:spPr>
        <p:txBody>
          <a:bodyPr wrap="square">
            <a:spAutoFit/>
          </a:bodyPr>
          <a:lstStyle/>
          <a:p>
            <a:pPr algn="dist"/>
            <a:r>
              <a:rPr kumimoji="1" lang="en-US" altLang="zh-TW">
                <a:solidFill>
                  <a:srgbClr val="FFFFFF"/>
                </a:solidFill>
                <a:latin typeface="微软雅黑"/>
                <a:ea typeface="微软雅黑"/>
                <a:cs typeface="微软雅黑"/>
              </a:rPr>
              <a:t>plot</a:t>
            </a:r>
            <a:endParaRPr kumimoji="1" lang="zh-CN" altLang="en-US"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5739512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randombar(horizontal)">
                                      <p:cBhvr>
                                        <p:cTn id="1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4158851" y="1334452"/>
            <a:ext cx="4108307" cy="396000"/>
            <a:chOff x="4158851" y="1334452"/>
            <a:chExt cx="4108307" cy="396000"/>
          </a:xfrm>
        </p:grpSpPr>
        <p:grpSp>
          <p:nvGrpSpPr>
            <p:cNvPr id="13" name="组 12"/>
            <p:cNvGrpSpPr/>
            <p:nvPr/>
          </p:nvGrpSpPr>
          <p:grpSpPr>
            <a:xfrm>
              <a:off x="4158851" y="1334452"/>
              <a:ext cx="4108307" cy="396000"/>
              <a:chOff x="4158851" y="1278024"/>
              <a:chExt cx="4108307" cy="396000"/>
            </a:xfrm>
          </p:grpSpPr>
          <p:sp>
            <p:nvSpPr>
              <p:cNvPr id="35"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40"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4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19" name="TextBox 32"/>
            <p:cNvSpPr txBox="1"/>
            <p:nvPr/>
          </p:nvSpPr>
          <p:spPr>
            <a:xfrm>
              <a:off x="4699003" y="1343211"/>
              <a:ext cx="3434555" cy="338554"/>
            </a:xfrm>
            <a:prstGeom prst="rect">
              <a:avLst/>
            </a:prstGeom>
            <a:noFill/>
          </p:spPr>
          <p:txBody>
            <a:bodyPr wrap="square" rtlCol="0">
              <a:spAutoFit/>
            </a:bodyPr>
            <a:lstStyle/>
            <a:p>
              <a:pPr algn="dist"/>
              <a:r>
                <a:rPr lang="en-US" altLang="zh-TW" sz="1600" dirty="0"/>
                <a:t>partition the original sample   </a:t>
              </a:r>
              <a:r>
                <a:rPr lang="zh-TW" altLang="zh-TW" sz="1600" dirty="0"/>
                <a:t> </a:t>
              </a:r>
              <a:endParaRPr kumimoji="1" lang="zh-CN" altLang="en-US" sz="1600" dirty="0">
                <a:solidFill>
                  <a:srgbClr val="FFFFFF"/>
                </a:solidFill>
                <a:latin typeface="微软雅黑"/>
                <a:ea typeface="微软雅黑"/>
                <a:cs typeface="微软雅黑"/>
              </a:endParaRPr>
            </a:p>
          </p:txBody>
        </p:sp>
      </p:grpSp>
      <p:grpSp>
        <p:nvGrpSpPr>
          <p:cNvPr id="9" name="组 8"/>
          <p:cNvGrpSpPr/>
          <p:nvPr/>
        </p:nvGrpSpPr>
        <p:grpSpPr>
          <a:xfrm>
            <a:off x="4158851" y="2120880"/>
            <a:ext cx="4108307" cy="396000"/>
            <a:chOff x="4158851" y="2120880"/>
            <a:chExt cx="4108307" cy="396000"/>
          </a:xfrm>
        </p:grpSpPr>
        <p:grpSp>
          <p:nvGrpSpPr>
            <p:cNvPr id="123" name="组 122"/>
            <p:cNvGrpSpPr/>
            <p:nvPr/>
          </p:nvGrpSpPr>
          <p:grpSpPr>
            <a:xfrm>
              <a:off x="4158851" y="2120880"/>
              <a:ext cx="4108307" cy="396000"/>
              <a:chOff x="4158851" y="1278024"/>
              <a:chExt cx="4108307" cy="396000"/>
            </a:xfrm>
          </p:grpSpPr>
          <p:sp>
            <p:nvSpPr>
              <p:cNvPr id="124"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25"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26"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33" name="TextBox 32"/>
            <p:cNvSpPr txBox="1"/>
            <p:nvPr/>
          </p:nvSpPr>
          <p:spPr>
            <a:xfrm>
              <a:off x="4699004" y="2129639"/>
              <a:ext cx="3568154" cy="338554"/>
            </a:xfrm>
            <a:prstGeom prst="rect">
              <a:avLst/>
            </a:prstGeom>
            <a:noFill/>
          </p:spPr>
          <p:txBody>
            <a:bodyPr wrap="square" rtlCol="0">
              <a:spAutoFit/>
            </a:bodyPr>
            <a:lstStyle/>
            <a:p>
              <a:pPr algn="dist"/>
              <a:r>
                <a:rPr lang="mr-IN" altLang="zh-TW" sz="1600" dirty="0"/>
                <a:t> </a:t>
              </a:r>
              <a:r>
                <a:rPr lang="en-US" altLang="zh-TW" sz="1600" dirty="0"/>
                <a:t>one</a:t>
              </a:r>
              <a:r>
                <a:rPr lang="zh-TW" altLang="en-US" sz="1600" dirty="0"/>
                <a:t> </a:t>
              </a:r>
              <a:r>
                <a:rPr lang="en-US" altLang="zh-TW" sz="1600" dirty="0"/>
                <a:t>subsample</a:t>
              </a:r>
              <a:r>
                <a:rPr lang="zh-TW" altLang="en-US" sz="1600" dirty="0"/>
                <a:t> </a:t>
              </a:r>
              <a:r>
                <a:rPr lang="en-US" altLang="zh-TW" sz="1600" dirty="0"/>
                <a:t>to</a:t>
              </a:r>
              <a:r>
                <a:rPr lang="zh-TW" altLang="en-US" sz="1600" dirty="0"/>
                <a:t> </a:t>
              </a:r>
              <a:r>
                <a:rPr lang="en-US" altLang="zh-TW" sz="1600" dirty="0"/>
                <a:t>test</a:t>
              </a:r>
              <a:r>
                <a:rPr lang="zh-TW" altLang="en-US" sz="1600" dirty="0"/>
                <a:t> </a:t>
              </a:r>
              <a:r>
                <a:rPr lang="en-US" altLang="zh-TW" sz="1600" dirty="0"/>
                <a:t>model</a:t>
              </a:r>
              <a:endParaRPr kumimoji="1" lang="zh-CN" altLang="en-US" sz="1600" dirty="0">
                <a:solidFill>
                  <a:srgbClr val="FFFFFF"/>
                </a:solidFill>
                <a:latin typeface="微软雅黑"/>
                <a:ea typeface="微软雅黑"/>
                <a:cs typeface="微软雅黑"/>
              </a:endParaRPr>
            </a:p>
          </p:txBody>
        </p:sp>
      </p:grpSp>
      <p:grpSp>
        <p:nvGrpSpPr>
          <p:cNvPr id="10" name="组 9"/>
          <p:cNvGrpSpPr/>
          <p:nvPr/>
        </p:nvGrpSpPr>
        <p:grpSpPr>
          <a:xfrm>
            <a:off x="4158851" y="2882880"/>
            <a:ext cx="4108307" cy="396000"/>
            <a:chOff x="4158851" y="2882880"/>
            <a:chExt cx="4108307" cy="396000"/>
          </a:xfrm>
        </p:grpSpPr>
        <p:grpSp>
          <p:nvGrpSpPr>
            <p:cNvPr id="149" name="组 148"/>
            <p:cNvGrpSpPr/>
            <p:nvPr/>
          </p:nvGrpSpPr>
          <p:grpSpPr>
            <a:xfrm>
              <a:off x="4158851" y="2882880"/>
              <a:ext cx="4108307" cy="396000"/>
              <a:chOff x="4158851" y="1278024"/>
              <a:chExt cx="4108307" cy="396000"/>
            </a:xfrm>
          </p:grpSpPr>
          <p:sp>
            <p:nvSpPr>
              <p:cNvPr id="150"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51"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52"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59" name="TextBox 32"/>
            <p:cNvSpPr txBox="1"/>
            <p:nvPr/>
          </p:nvSpPr>
          <p:spPr>
            <a:xfrm>
              <a:off x="4699003" y="2891639"/>
              <a:ext cx="3236683" cy="338554"/>
            </a:xfrm>
            <a:prstGeom prst="rect">
              <a:avLst/>
            </a:prstGeom>
            <a:noFill/>
          </p:spPr>
          <p:txBody>
            <a:bodyPr wrap="square" rtlCol="0">
              <a:spAutoFit/>
            </a:bodyPr>
            <a:lstStyle/>
            <a:p>
              <a:pPr algn="dist"/>
              <a:r>
                <a:rPr lang="en-US" altLang="zh-TW" sz="1600" dirty="0"/>
                <a:t>k results </a:t>
              </a:r>
              <a:r>
                <a:rPr lang="zh-TW" altLang="en-US" sz="1600" dirty="0"/>
                <a:t> </a:t>
              </a:r>
              <a:r>
                <a:rPr lang="en-US" altLang="zh-TW" sz="1600" dirty="0"/>
                <a:t>can then be averaged</a:t>
              </a:r>
              <a:endParaRPr kumimoji="1" lang="zh-CN" altLang="en-US" sz="1600" dirty="0">
                <a:solidFill>
                  <a:srgbClr val="FFFFFF"/>
                </a:solidFill>
                <a:latin typeface="微软雅黑"/>
                <a:ea typeface="微软雅黑"/>
                <a:cs typeface="微软雅黑"/>
              </a:endParaRPr>
            </a:p>
          </p:txBody>
        </p:sp>
      </p:grpSp>
      <p:grpSp>
        <p:nvGrpSpPr>
          <p:cNvPr id="15" name="组 14"/>
          <p:cNvGrpSpPr/>
          <p:nvPr/>
        </p:nvGrpSpPr>
        <p:grpSpPr>
          <a:xfrm>
            <a:off x="-249690" y="-138118"/>
            <a:ext cx="2924995" cy="5610703"/>
            <a:chOff x="-3536164" y="202031"/>
            <a:chExt cx="4097600" cy="4218888"/>
          </a:xfrm>
        </p:grpSpPr>
        <p:grpSp>
          <p:nvGrpSpPr>
            <p:cNvPr id="23" name="Group 20"/>
            <p:cNvGrpSpPr>
              <a:grpSpLocks/>
            </p:cNvGrpSpPr>
            <p:nvPr/>
          </p:nvGrpSpPr>
          <p:grpSpPr bwMode="auto">
            <a:xfrm>
              <a:off x="-3536164" y="202031"/>
              <a:ext cx="4097600" cy="4218888"/>
              <a:chOff x="975" y="300"/>
              <a:chExt cx="3447" cy="4037"/>
            </a:xfrm>
          </p:grpSpPr>
          <p:pic>
            <p:nvPicPr>
              <p:cNvPr id="25"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 10"/>
          <p:cNvGrpSpPr/>
          <p:nvPr/>
        </p:nvGrpSpPr>
        <p:grpSpPr>
          <a:xfrm>
            <a:off x="4041159" y="1418717"/>
            <a:ext cx="612485" cy="237600"/>
            <a:chOff x="4041159" y="1376400"/>
            <a:chExt cx="612485" cy="237600"/>
          </a:xfrm>
        </p:grpSpPr>
        <p:sp>
          <p:nvSpPr>
            <p:cNvPr id="43" name="燕尾形 42"/>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燕尾形 11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燕尾形 11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57" name="图片 5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98698"/>
            <a:ext cx="9144000" cy="573024"/>
          </a:xfrm>
          <a:prstGeom prst="rect">
            <a:avLst/>
          </a:prstGeom>
        </p:spPr>
      </p:pic>
      <p:cxnSp>
        <p:nvCxnSpPr>
          <p:cNvPr id="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sp>
        <p:nvSpPr>
          <p:cNvPr id="68" name="椭圆 67"/>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403826" y="534205"/>
            <a:ext cx="3011653" cy="461665"/>
          </a:xfrm>
          <a:prstGeom prst="rect">
            <a:avLst/>
          </a:prstGeom>
          <a:noFill/>
        </p:spPr>
        <p:txBody>
          <a:bodyPr wrap="square" rtlCol="0">
            <a:spAutoFit/>
          </a:bodyPr>
          <a:lstStyle/>
          <a:p>
            <a:pPr algn="ct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Cross</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Validation</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grpSp>
        <p:nvGrpSpPr>
          <p:cNvPr id="2" name="组 1"/>
          <p:cNvGrpSpPr/>
          <p:nvPr/>
        </p:nvGrpSpPr>
        <p:grpSpPr>
          <a:xfrm>
            <a:off x="3384101" y="1255541"/>
            <a:ext cx="741724" cy="523220"/>
            <a:chOff x="3384101" y="1255541"/>
            <a:chExt cx="741724" cy="523220"/>
          </a:xfrm>
        </p:grpSpPr>
        <p:sp>
          <p:nvSpPr>
            <p:cNvPr id="121" name="1标签"/>
            <p:cNvSpPr/>
            <p:nvPr/>
          </p:nvSpPr>
          <p:spPr>
            <a:xfrm flipH="1">
              <a:off x="3499555" y="1334452"/>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0" name="TextBox 32"/>
            <p:cNvSpPr txBox="1"/>
            <p:nvPr/>
          </p:nvSpPr>
          <p:spPr>
            <a:xfrm>
              <a:off x="3384101" y="1255541"/>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1</a:t>
              </a:r>
              <a:endParaRPr kumimoji="1" lang="zh-CN" altLang="en-US" sz="2800" dirty="0">
                <a:solidFill>
                  <a:srgbClr val="FFFFFF"/>
                </a:solidFill>
                <a:latin typeface="微软雅黑"/>
                <a:ea typeface="微软雅黑"/>
                <a:cs typeface="微软雅黑"/>
              </a:endParaRPr>
            </a:p>
          </p:txBody>
        </p:sp>
      </p:grpSp>
      <p:grpSp>
        <p:nvGrpSpPr>
          <p:cNvPr id="127" name="组 126"/>
          <p:cNvGrpSpPr/>
          <p:nvPr/>
        </p:nvGrpSpPr>
        <p:grpSpPr>
          <a:xfrm>
            <a:off x="4041159" y="2205145"/>
            <a:ext cx="612485" cy="237600"/>
            <a:chOff x="4041159" y="1376400"/>
            <a:chExt cx="612485" cy="237600"/>
          </a:xfrm>
        </p:grpSpPr>
        <p:sp>
          <p:nvSpPr>
            <p:cNvPr id="128" name="燕尾形 127"/>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燕尾形 129"/>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燕尾形 130"/>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组 2"/>
          <p:cNvGrpSpPr/>
          <p:nvPr/>
        </p:nvGrpSpPr>
        <p:grpSpPr>
          <a:xfrm>
            <a:off x="3384101" y="2041969"/>
            <a:ext cx="741724" cy="523220"/>
            <a:chOff x="3384101" y="2041969"/>
            <a:chExt cx="741724" cy="523220"/>
          </a:xfrm>
        </p:grpSpPr>
        <p:sp>
          <p:nvSpPr>
            <p:cNvPr id="122" name="1标签"/>
            <p:cNvSpPr/>
            <p:nvPr/>
          </p:nvSpPr>
          <p:spPr>
            <a:xfrm flipH="1">
              <a:off x="3499555" y="2120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4" name="TextBox 32"/>
            <p:cNvSpPr txBox="1"/>
            <p:nvPr/>
          </p:nvSpPr>
          <p:spPr>
            <a:xfrm>
              <a:off x="3384101" y="2041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2</a:t>
              </a:r>
              <a:endParaRPr kumimoji="1" lang="zh-CN" altLang="en-US" sz="2800" dirty="0">
                <a:solidFill>
                  <a:srgbClr val="FFFFFF"/>
                </a:solidFill>
                <a:latin typeface="微软雅黑"/>
                <a:ea typeface="微软雅黑"/>
                <a:cs typeface="微软雅黑"/>
              </a:endParaRPr>
            </a:p>
          </p:txBody>
        </p:sp>
      </p:grpSp>
      <p:grpSp>
        <p:nvGrpSpPr>
          <p:cNvPr id="153" name="组 152"/>
          <p:cNvGrpSpPr/>
          <p:nvPr/>
        </p:nvGrpSpPr>
        <p:grpSpPr>
          <a:xfrm>
            <a:off x="4041159" y="2967145"/>
            <a:ext cx="612485" cy="237600"/>
            <a:chOff x="4041159" y="1376400"/>
            <a:chExt cx="612485" cy="237600"/>
          </a:xfrm>
        </p:grpSpPr>
        <p:sp>
          <p:nvSpPr>
            <p:cNvPr id="154" name="燕尾形 153"/>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燕尾形 154"/>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燕尾形 155"/>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燕尾形 156"/>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燕尾形 157"/>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 4"/>
          <p:cNvGrpSpPr/>
          <p:nvPr/>
        </p:nvGrpSpPr>
        <p:grpSpPr>
          <a:xfrm>
            <a:off x="3384101" y="2803969"/>
            <a:ext cx="741724" cy="523220"/>
            <a:chOff x="3384101" y="2803969"/>
            <a:chExt cx="741724" cy="523220"/>
          </a:xfrm>
        </p:grpSpPr>
        <p:sp>
          <p:nvSpPr>
            <p:cNvPr id="148" name="1标签"/>
            <p:cNvSpPr/>
            <p:nvPr/>
          </p:nvSpPr>
          <p:spPr>
            <a:xfrm flipH="1">
              <a:off x="3499555" y="2882880"/>
              <a:ext cx="480669"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0" name="TextBox 32"/>
            <p:cNvSpPr txBox="1"/>
            <p:nvPr/>
          </p:nvSpPr>
          <p:spPr>
            <a:xfrm>
              <a:off x="3384101" y="2803969"/>
              <a:ext cx="741724" cy="523220"/>
            </a:xfrm>
            <a:prstGeom prst="rect">
              <a:avLst/>
            </a:prstGeom>
            <a:noFill/>
          </p:spPr>
          <p:txBody>
            <a:bodyPr wrap="square" rtlCol="0">
              <a:spAutoFit/>
            </a:bodyPr>
            <a:lstStyle/>
            <a:p>
              <a:pPr algn="dist"/>
              <a:r>
                <a:rPr kumimoji="1" lang="en-US" altLang="en-US" sz="2800" dirty="0">
                  <a:solidFill>
                    <a:srgbClr val="FFFFFF"/>
                  </a:solidFill>
                  <a:latin typeface="微软雅黑"/>
                  <a:ea typeface="微软雅黑"/>
                  <a:cs typeface="微软雅黑"/>
                </a:rPr>
                <a:t>3</a:t>
              </a:r>
              <a:endParaRPr kumimoji="1" lang="zh-CN" altLang="en-US" sz="2800" dirty="0">
                <a:solidFill>
                  <a:srgbClr val="FFFFFF"/>
                </a:solidFill>
                <a:latin typeface="微软雅黑"/>
                <a:ea typeface="微软雅黑"/>
                <a:cs typeface="微软雅黑"/>
              </a:endParaRPr>
            </a:p>
          </p:txBody>
        </p:sp>
      </p:grpSp>
      <p:grpSp>
        <p:nvGrpSpPr>
          <p:cNvPr id="59" name="组 170"/>
          <p:cNvGrpSpPr/>
          <p:nvPr/>
        </p:nvGrpSpPr>
        <p:grpSpPr>
          <a:xfrm>
            <a:off x="288375" y="918958"/>
            <a:ext cx="1747830" cy="396000"/>
            <a:chOff x="295008" y="1089514"/>
            <a:chExt cx="1747830" cy="396000"/>
          </a:xfrm>
        </p:grpSpPr>
        <p:sp>
          <p:nvSpPr>
            <p:cNvPr id="60"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1"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2"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3"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4" name="组 185"/>
          <p:cNvGrpSpPr/>
          <p:nvPr/>
        </p:nvGrpSpPr>
        <p:grpSpPr>
          <a:xfrm>
            <a:off x="288375" y="1646751"/>
            <a:ext cx="1747830" cy="396000"/>
            <a:chOff x="295008" y="1089514"/>
            <a:chExt cx="1747830" cy="396000"/>
          </a:xfrm>
        </p:grpSpPr>
        <p:sp>
          <p:nvSpPr>
            <p:cNvPr id="65"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6"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2" name="组 191"/>
          <p:cNvGrpSpPr/>
          <p:nvPr/>
        </p:nvGrpSpPr>
        <p:grpSpPr>
          <a:xfrm>
            <a:off x="288375" y="2420502"/>
            <a:ext cx="1747830" cy="396000"/>
            <a:chOff x="295008" y="1089514"/>
            <a:chExt cx="1747830" cy="396000"/>
          </a:xfrm>
        </p:grpSpPr>
        <p:sp>
          <p:nvSpPr>
            <p:cNvPr id="7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6"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7" name="组 197"/>
          <p:cNvGrpSpPr/>
          <p:nvPr/>
        </p:nvGrpSpPr>
        <p:grpSpPr>
          <a:xfrm>
            <a:off x="288375" y="3160695"/>
            <a:ext cx="1747830" cy="396000"/>
            <a:chOff x="295008" y="1089514"/>
            <a:chExt cx="1747830" cy="396000"/>
          </a:xfrm>
        </p:grpSpPr>
        <p:sp>
          <p:nvSpPr>
            <p:cNvPr id="78"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9"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0"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1"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2"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3"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4"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5"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6"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7"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8"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2354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67141E-6 -0.12624 L -3.67141E-6 4.44444E-6 " pathEditMode="relative" rAng="0" ptsTypes="AA">
                                      <p:cBhvr>
                                        <p:cTn id="6" dur="800" fill="hold"/>
                                        <p:tgtEl>
                                          <p:spTgt spid="4"/>
                                        </p:tgtEl>
                                        <p:attrNameLst>
                                          <p:attrName>ppt_x</p:attrName>
                                          <p:attrName>ppt_y</p:attrName>
                                        </p:attrNameLst>
                                      </p:cBhvr>
                                      <p:rCtr x="0" y="6327"/>
                                    </p:animMotion>
                                  </p:childTnLst>
                                </p:cTn>
                              </p:par>
                              <p:par>
                                <p:cTn id="7" presetID="0" presetClass="path" presetSubtype="0" accel="50000" decel="50000" fill="hold" nodeType="withEffect">
                                  <p:stCondLst>
                                    <p:cond delay="0"/>
                                  </p:stCondLst>
                                  <p:childTnLst>
                                    <p:animMotion origin="layout" path="M 6.32859E-6 0.11296 L 6.32859E-6 -2.46914E-7 " pathEditMode="relative" ptsTypes="AA">
                                      <p:cBhvr>
                                        <p:cTn id="8" dur="800" fill="hold"/>
                                        <p:tgtEl>
                                          <p:spTgt spid="57"/>
                                        </p:tgtEl>
                                        <p:attrNameLst>
                                          <p:attrName>ppt_x</p:attrName>
                                          <p:attrName>ppt_y</p:attrName>
                                        </p:attrNameLst>
                                      </p:cBhvr>
                                    </p:animMotion>
                                  </p:childTnLst>
                                </p:cTn>
                              </p:par>
                            </p:childTnLst>
                          </p:cTn>
                        </p:par>
                        <p:par>
                          <p:cTn id="9" fill="hold">
                            <p:stCondLst>
                              <p:cond delay="800"/>
                            </p:stCondLst>
                            <p:childTnLst>
                              <p:par>
                                <p:cTn id="10" presetID="16" presetClass="entr" presetSubtype="2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500"/>
                                        <p:tgtEl>
                                          <p:spTgt spid="6"/>
                                        </p:tgtEl>
                                      </p:cBhvr>
                                    </p:animEffect>
                                  </p:childTnLst>
                                </p:cTn>
                              </p:par>
                            </p:childTnLst>
                          </p:cTn>
                        </p:par>
                        <p:par>
                          <p:cTn id="13" fill="hold">
                            <p:stCondLst>
                              <p:cond delay="1300"/>
                            </p:stCondLst>
                            <p:childTnLst>
                              <p:par>
                                <p:cTn id="14" presetID="43"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80"/>
                                        <p:tgtEl>
                                          <p:spTgt spid="15"/>
                                        </p:tgtEl>
                                      </p:cBhvr>
                                    </p:animEffect>
                                    <p:anim calcmode="lin" valueType="num">
                                      <p:cBhvr>
                                        <p:cTn id="17" dur="320" fill="hold"/>
                                        <p:tgtEl>
                                          <p:spTgt spid="15"/>
                                        </p:tgtEl>
                                        <p:attrNameLst>
                                          <p:attrName>ppt_x</p:attrName>
                                        </p:attrNameLst>
                                      </p:cBhvr>
                                      <p:tavLst>
                                        <p:tav tm="0">
                                          <p:val>
                                            <p:strVal val="#ppt_x"/>
                                          </p:val>
                                        </p:tav>
                                        <p:tav tm="100000">
                                          <p:val>
                                            <p:strVal val="#ppt_x"/>
                                          </p:val>
                                        </p:tav>
                                      </p:tavLst>
                                    </p:anim>
                                    <p:anim calcmode="lin" valueType="num">
                                      <p:cBhvr>
                                        <p:cTn id="18" dur="320" fill="hold"/>
                                        <p:tgtEl>
                                          <p:spTgt spid="15"/>
                                        </p:tgtEl>
                                        <p:attrNameLst>
                                          <p:attrName>ppt_y</p:attrName>
                                        </p:attrNameLst>
                                      </p:cBhvr>
                                      <p:tavLst>
                                        <p:tav tm="0">
                                          <p:val>
                                            <p:strVal val="#ppt_y+0.31"/>
                                          </p:val>
                                        </p:tav>
                                        <p:tav tm="100000">
                                          <p:val>
                                            <p:strVal val="#ppt_y+0.31"/>
                                          </p:val>
                                        </p:tav>
                                      </p:tavLst>
                                    </p:anim>
                                    <p:anim calcmode="lin" valueType="num">
                                      <p:cBhvr>
                                        <p:cTn id="19" dur="480" decel="50000" fill="hold">
                                          <p:stCondLst>
                                            <p:cond delay="32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480" decel="50000" fill="hold">
                                          <p:stCondLst>
                                            <p:cond delay="32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1" fill="hold">
                            <p:stCondLst>
                              <p:cond delay="2100"/>
                            </p:stCondLst>
                            <p:childTnLst>
                              <p:par>
                                <p:cTn id="22" presetID="14" presetClass="entr" presetSubtype="1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childTnLst>
                          </p:cTn>
                        </p:par>
                        <p:par>
                          <p:cTn id="25" fill="hold">
                            <p:stCondLst>
                              <p:cond delay="2600"/>
                            </p:stCondLst>
                            <p:childTnLst>
                              <p:par>
                                <p:cTn id="26" presetID="14" presetClass="entr" presetSubtype="1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randombar(horizontal)">
                                      <p:cBhvr>
                                        <p:cTn id="28" dur="500"/>
                                        <p:tgtEl>
                                          <p:spTgt spid="2"/>
                                        </p:tgtEl>
                                      </p:cBhvr>
                                    </p:animEffect>
                                  </p:childTnLst>
                                </p:cTn>
                              </p:par>
                              <p:par>
                                <p:cTn id="29" presetID="14" presetClass="entr" presetSubtype="10" fill="hold" nodeType="withEffect">
                                  <p:stCondLst>
                                    <p:cond delay="20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par>
                                <p:cTn id="32" presetID="14" presetClass="entr" presetSubtype="1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par>
                          <p:cTn id="35" fill="hold">
                            <p:stCondLst>
                              <p:cond delay="3500"/>
                            </p:stCondLst>
                            <p:childTnLst>
                              <p:par>
                                <p:cTn id="36" presetID="22" presetClass="entr" presetSubtype="8" repeatCount="500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400"/>
                                        <p:tgtEl>
                                          <p:spTgt spid="11"/>
                                        </p:tgtEl>
                                      </p:cBhvr>
                                    </p:animEffect>
                                  </p:childTnLst>
                                </p:cTn>
                              </p:par>
                              <p:par>
                                <p:cTn id="39" presetID="22" presetClass="entr" presetSubtype="8" repeatCount="500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400"/>
                                        <p:tgtEl>
                                          <p:spTgt spid="127"/>
                                        </p:tgtEl>
                                      </p:cBhvr>
                                    </p:animEffect>
                                  </p:childTnLst>
                                </p:cTn>
                              </p:par>
                              <p:par>
                                <p:cTn id="42" presetID="22" presetClass="entr" presetSubtype="8" repeatCount="5000" fill="hold" nodeType="withEffect">
                                  <p:stCondLst>
                                    <p:cond delay="0"/>
                                  </p:stCondLst>
                                  <p:childTnLst>
                                    <p:set>
                                      <p:cBhvr>
                                        <p:cTn id="43" dur="1" fill="hold">
                                          <p:stCondLst>
                                            <p:cond delay="0"/>
                                          </p:stCondLst>
                                        </p:cTn>
                                        <p:tgtEl>
                                          <p:spTgt spid="153"/>
                                        </p:tgtEl>
                                        <p:attrNameLst>
                                          <p:attrName>style.visibility</p:attrName>
                                        </p:attrNameLst>
                                      </p:cBhvr>
                                      <p:to>
                                        <p:strVal val="visible"/>
                                      </p:to>
                                    </p:set>
                                    <p:animEffect transition="in" filter="wipe(left)">
                                      <p:cBhvr>
                                        <p:cTn id="44" dur="400"/>
                                        <p:tgtEl>
                                          <p:spTgt spid="153"/>
                                        </p:tgtEl>
                                      </p:cBhvr>
                                    </p:animEffect>
                                  </p:childTnLst>
                                </p:cTn>
                              </p:par>
                              <p:par>
                                <p:cTn id="45" presetID="14" presetClass="entr" presetSubtype="1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par>
                                <p:cTn id="48" presetID="14" presetClass="entr" presetSubtype="10" fill="hold" nodeType="withEffect">
                                  <p:stCondLst>
                                    <p:cond delay="50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par>
                                <p:cTn id="51" presetID="14" presetClass="entr" presetSubtype="10" fill="hold" nodeType="withEffect">
                                  <p:stCondLst>
                                    <p:cond delay="50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组 168"/>
          <p:cNvGrpSpPr/>
          <p:nvPr/>
        </p:nvGrpSpPr>
        <p:grpSpPr>
          <a:xfrm>
            <a:off x="-249690" y="-138118"/>
            <a:ext cx="2924995" cy="5610703"/>
            <a:chOff x="-3536164" y="202031"/>
            <a:chExt cx="4097600" cy="4218888"/>
          </a:xfrm>
        </p:grpSpPr>
        <p:grpSp>
          <p:nvGrpSpPr>
            <p:cNvPr id="170" name="Group 20"/>
            <p:cNvGrpSpPr>
              <a:grpSpLocks/>
            </p:cNvGrpSpPr>
            <p:nvPr/>
          </p:nvGrpSpPr>
          <p:grpSpPr bwMode="auto">
            <a:xfrm>
              <a:off x="-3536164" y="202031"/>
              <a:ext cx="4097600" cy="4218888"/>
              <a:chOff x="975" y="300"/>
              <a:chExt cx="3447" cy="4037"/>
            </a:xfrm>
          </p:grpSpPr>
          <p:pic>
            <p:nvPicPr>
              <p:cNvPr id="172" name="Picture 21" descr="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2" desc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23" descr="T3"/>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图片 16"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sp>
        <p:nvSpPr>
          <p:cNvPr id="146" name="椭圆 145"/>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前言"/>
          <p:cNvSpPr>
            <a:spLocks noChangeArrowheads="1"/>
          </p:cNvSpPr>
          <p:nvPr/>
        </p:nvSpPr>
        <p:spPr bwMode="auto">
          <a:xfrm>
            <a:off x="6574055" y="-5166849"/>
            <a:ext cx="202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2800">
                <a:solidFill>
                  <a:srgbClr val="FF8607"/>
                </a:solidFill>
                <a:latin typeface="Impact" pitchFamily="34" charset="0"/>
                <a:ea typeface="微软雅黑" pitchFamily="34" charset="-122"/>
                <a:sym typeface="Impact" pitchFamily="34" charset="0"/>
              </a:rPr>
              <a:t>i</a:t>
            </a:r>
            <a:r>
              <a:rPr lang="en-US" altLang="zh-CN" sz="2800">
                <a:solidFill>
                  <a:srgbClr val="FFFFFF"/>
                </a:solidFill>
                <a:latin typeface="Impact" pitchFamily="34" charset="0"/>
                <a:ea typeface="微软雅黑" pitchFamily="34" charset="-122"/>
                <a:sym typeface="Impact" pitchFamily="34" charset="0"/>
              </a:rPr>
              <a:t>ntroduction</a:t>
            </a:r>
            <a:endParaRPr lang="zh-CN" altLang="en-US" sz="2800">
              <a:solidFill>
                <a:srgbClr val="FFFFFF"/>
              </a:solidFill>
              <a:latin typeface="Impact" pitchFamily="34" charset="0"/>
              <a:ea typeface="微软雅黑" pitchFamily="34" charset="-122"/>
              <a:sym typeface="Impact" pitchFamily="34" charset="0"/>
            </a:endParaRPr>
          </a:p>
        </p:txBody>
      </p:sp>
      <p:grpSp>
        <p:nvGrpSpPr>
          <p:cNvPr id="91" name="Group 4"/>
          <p:cNvGrpSpPr>
            <a:grpSpLocks/>
          </p:cNvGrpSpPr>
          <p:nvPr/>
        </p:nvGrpSpPr>
        <p:grpSpPr bwMode="auto">
          <a:xfrm>
            <a:off x="2191980" y="1349213"/>
            <a:ext cx="6749639" cy="2751415"/>
            <a:chOff x="0" y="0"/>
            <a:chExt cx="9144000" cy="3728183"/>
          </a:xfrm>
          <a:solidFill>
            <a:srgbClr val="0079FF">
              <a:alpha val="21000"/>
            </a:srgbClr>
          </a:solidFill>
        </p:grpSpPr>
        <p:sp>
          <p:nvSpPr>
            <p:cNvPr id="92" name="矩形 254"/>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93" name="直角三角形 6"/>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102" name="前言标题装饰线"/>
          <p:cNvSpPr>
            <a:spLocks noChangeArrowheads="1"/>
          </p:cNvSpPr>
          <p:nvPr/>
        </p:nvSpPr>
        <p:spPr bwMode="auto">
          <a:xfrm>
            <a:off x="9196605" y="-3806361"/>
            <a:ext cx="4752975" cy="17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104" name="Text Box 11"/>
          <p:cNvSpPr txBox="1">
            <a:spLocks noChangeArrowheads="1"/>
          </p:cNvSpPr>
          <p:nvPr/>
        </p:nvSpPr>
        <p:spPr bwMode="auto">
          <a:xfrm>
            <a:off x="5280998" y="1910161"/>
            <a:ext cx="2805352" cy="181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TW" sz="1400" dirty="0"/>
              <a:t> The mean accuracy are lightly less than one we calculated previously, but overall, the model seven still stand out.</a:t>
            </a:r>
            <a:r>
              <a:rPr lang="zh-TW" altLang="zh-TW" sz="1400" dirty="0"/>
              <a:t> </a:t>
            </a:r>
            <a:endParaRPr lang="en-US" altLang="zh-TW" sz="1400" dirty="0"/>
          </a:p>
          <a:p>
            <a:endParaRPr lang="en-US" altLang="zh-TW" sz="1400" dirty="0"/>
          </a:p>
          <a:p>
            <a:r>
              <a:rPr lang="en-US" altLang="zh-TW" sz="1400" dirty="0"/>
              <a:t>We can still obtain the model </a:t>
            </a:r>
            <a:r>
              <a:rPr lang="en-US" altLang="zh-TW" sz="1400" dirty="0">
                <a:solidFill>
                  <a:srgbClr val="FF0000"/>
                </a:solidFill>
              </a:rPr>
              <a:t>7</a:t>
            </a:r>
            <a:r>
              <a:rPr lang="en-US" altLang="zh-TW" sz="1400" dirty="0"/>
              <a:t> (8 features) is the most accuracy to testing data.</a:t>
            </a:r>
            <a:endParaRPr lang="zh-TW" altLang="zh-TW" sz="1400" dirty="0"/>
          </a:p>
        </p:txBody>
      </p:sp>
      <p:grpSp>
        <p:nvGrpSpPr>
          <p:cNvPr id="107" name="组 12"/>
          <p:cNvGrpSpPr/>
          <p:nvPr/>
        </p:nvGrpSpPr>
        <p:grpSpPr>
          <a:xfrm>
            <a:off x="2391690" y="843123"/>
            <a:ext cx="4108307" cy="396000"/>
            <a:chOff x="4158851" y="1278024"/>
            <a:chExt cx="4108307" cy="396000"/>
          </a:xfrm>
        </p:grpSpPr>
        <p:sp>
          <p:nvSpPr>
            <p:cNvPr id="108" name="1标签"/>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9" name="直接连接符 49"/>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10" name="直接连接符 50"/>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cxnSp>
        <p:nvCxnSpPr>
          <p:cNvPr id="106" name="直线连接符 5"/>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pic>
        <p:nvPicPr>
          <p:cNvPr id="67" name="图片 14" descr="/var/folders/07/1cw7nrtd0pz9tlqyhwzyy24w0000gn/T/com.microsoft.Word/Content.MSO/41C75B27.tmp"/>
          <p:cNvPicPr/>
          <p:nvPr/>
        </p:nvPicPr>
        <p:blipFill>
          <a:blip r:embed="rId8">
            <a:extLst>
              <a:ext uri="{28A0092B-C50C-407E-A947-70E740481C1C}">
                <a14:useLocalDpi xmlns:a14="http://schemas.microsoft.com/office/drawing/2010/main" val="0"/>
              </a:ext>
            </a:extLst>
          </a:blip>
          <a:srcRect/>
          <a:stretch>
            <a:fillRect/>
          </a:stretch>
        </p:blipFill>
        <p:spPr bwMode="auto">
          <a:xfrm>
            <a:off x="2499191" y="1864593"/>
            <a:ext cx="2383155" cy="1605280"/>
          </a:xfrm>
          <a:prstGeom prst="rect">
            <a:avLst/>
          </a:prstGeom>
          <a:noFill/>
          <a:ln>
            <a:noFill/>
          </a:ln>
        </p:spPr>
      </p:pic>
      <p:grpSp>
        <p:nvGrpSpPr>
          <p:cNvPr id="56" name="组 170"/>
          <p:cNvGrpSpPr/>
          <p:nvPr/>
        </p:nvGrpSpPr>
        <p:grpSpPr>
          <a:xfrm>
            <a:off x="288375" y="918958"/>
            <a:ext cx="1747830" cy="396000"/>
            <a:chOff x="295008" y="1089514"/>
            <a:chExt cx="1747830" cy="396000"/>
          </a:xfrm>
        </p:grpSpPr>
        <p:sp>
          <p:nvSpPr>
            <p:cNvPr id="5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0"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68" name="组 185"/>
          <p:cNvGrpSpPr/>
          <p:nvPr/>
        </p:nvGrpSpPr>
        <p:grpSpPr>
          <a:xfrm>
            <a:off x="288375" y="1646751"/>
            <a:ext cx="1747830" cy="396000"/>
            <a:chOff x="295008" y="1089514"/>
            <a:chExt cx="1747830" cy="396000"/>
          </a:xfrm>
        </p:grpSpPr>
        <p:sp>
          <p:nvSpPr>
            <p:cNvPr id="6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2"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73" name="组 191"/>
          <p:cNvGrpSpPr/>
          <p:nvPr/>
        </p:nvGrpSpPr>
        <p:grpSpPr>
          <a:xfrm>
            <a:off x="288375" y="2420502"/>
            <a:ext cx="1747830" cy="396000"/>
            <a:chOff x="295008" y="1089514"/>
            <a:chExt cx="1747830" cy="396000"/>
          </a:xfrm>
        </p:grpSpPr>
        <p:sp>
          <p:nvSpPr>
            <p:cNvPr id="74"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75"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76"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7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78" name="组 197"/>
          <p:cNvGrpSpPr/>
          <p:nvPr/>
        </p:nvGrpSpPr>
        <p:grpSpPr>
          <a:xfrm>
            <a:off x="288375" y="3160695"/>
            <a:ext cx="1747830" cy="396000"/>
            <a:chOff x="295008" y="1089514"/>
            <a:chExt cx="1747830" cy="396000"/>
          </a:xfrm>
        </p:grpSpPr>
        <p:sp>
          <p:nvSpPr>
            <p:cNvPr id="7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2"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83"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84"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85"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87"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88" name="组 60">
            <a:extLst>
              <a:ext uri="{FF2B5EF4-FFF2-40B4-BE49-F238E27FC236}">
                <a16:creationId xmlns:a16="http://schemas.microsoft.com/office/drawing/2014/main" id="{A4460614-B48A-1A47-8216-1D2917DFF5F3}"/>
              </a:ext>
            </a:extLst>
          </p:cNvPr>
          <p:cNvGrpSpPr>
            <a:grpSpLocks noChangeAspect="1"/>
          </p:cNvGrpSpPr>
          <p:nvPr/>
        </p:nvGrpSpPr>
        <p:grpSpPr>
          <a:xfrm>
            <a:off x="1999072" y="2549414"/>
            <a:ext cx="360000" cy="139654"/>
            <a:chOff x="4041159" y="1376400"/>
            <a:chExt cx="612485" cy="237600"/>
          </a:xfrm>
        </p:grpSpPr>
        <p:sp>
          <p:nvSpPr>
            <p:cNvPr id="89"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8" name="文本框 69"/>
          <p:cNvSpPr txBox="1"/>
          <p:nvPr/>
        </p:nvSpPr>
        <p:spPr>
          <a:xfrm>
            <a:off x="2435746" y="836122"/>
            <a:ext cx="3011653" cy="461665"/>
          </a:xfrm>
          <a:prstGeom prst="rect">
            <a:avLst/>
          </a:prstGeom>
          <a:noFill/>
        </p:spPr>
        <p:txBody>
          <a:bodyPr wrap="square" rtlCol="0">
            <a:spAutoFit/>
          </a:bodyPr>
          <a:lstStyle/>
          <a:p>
            <a:pPr algn="ct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Cross</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r>
              <a:rPr lang="en-US" altLang="zh-TW"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Validation</a:t>
            </a:r>
            <a:r>
              <a:rPr lang="zh-TW"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rPr>
              <a:t> </a:t>
            </a:r>
            <a:endParaRPr lang="zh-CN" altLang="en-US" sz="2400" b="1" spc="50" dirty="0">
              <a:ln w="9525" cmpd="sng">
                <a:noFill/>
                <a:prstDash val="solid"/>
              </a:ln>
              <a:solidFill>
                <a:srgbClr val="C3DBD7"/>
              </a:solidFill>
              <a:effectLst>
                <a:glow rad="76200">
                  <a:srgbClr val="00B0F0">
                    <a:alpha val="30000"/>
                  </a:srgbClr>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81744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horizontal)">
                                      <p:cBhvr>
                                        <p:cTn id="7" dur="500"/>
                                        <p:tgtEl>
                                          <p:spTgt spid="9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randombar(horizontal)">
                                      <p:cBhvr>
                                        <p:cTn id="11" dur="500"/>
                                        <p:tgtEl>
                                          <p:spTgt spid="10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randombar(horizontal)">
                                      <p:cBhvr>
                                        <p:cTn id="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 7">
            <a:extLst>
              <a:ext uri="{FF2B5EF4-FFF2-40B4-BE49-F238E27FC236}">
                <a16:creationId xmlns:a16="http://schemas.microsoft.com/office/drawing/2014/main" id="{84C35E46-0A6C-F24F-A08A-C97C0A01BE7E}"/>
              </a:ext>
            </a:extLst>
          </p:cNvPr>
          <p:cNvGrpSpPr/>
          <p:nvPr/>
        </p:nvGrpSpPr>
        <p:grpSpPr>
          <a:xfrm>
            <a:off x="2859303" y="1314958"/>
            <a:ext cx="5713230" cy="2608277"/>
            <a:chOff x="3610407" y="1327163"/>
            <a:chExt cx="5221720" cy="403289"/>
          </a:xfrm>
        </p:grpSpPr>
        <p:grpSp>
          <p:nvGrpSpPr>
            <p:cNvPr id="53" name="组 12">
              <a:extLst>
                <a:ext uri="{FF2B5EF4-FFF2-40B4-BE49-F238E27FC236}">
                  <a16:creationId xmlns:a16="http://schemas.microsoft.com/office/drawing/2014/main" id="{29787A91-4223-E441-BAB5-74BF80D59E3E}"/>
                </a:ext>
              </a:extLst>
            </p:cNvPr>
            <p:cNvGrpSpPr/>
            <p:nvPr/>
          </p:nvGrpSpPr>
          <p:grpSpPr>
            <a:xfrm>
              <a:off x="3670920" y="1327163"/>
              <a:ext cx="4596238" cy="403289"/>
              <a:chOff x="3670920" y="1270735"/>
              <a:chExt cx="4596238" cy="403289"/>
            </a:xfrm>
          </p:grpSpPr>
          <p:sp>
            <p:nvSpPr>
              <p:cNvPr id="55" name="1标签">
                <a:extLst>
                  <a:ext uri="{FF2B5EF4-FFF2-40B4-BE49-F238E27FC236}">
                    <a16:creationId xmlns:a16="http://schemas.microsoft.com/office/drawing/2014/main" id="{65E587E2-CA6F-E745-9351-20A1D77CB6B5}"/>
                  </a:ext>
                </a:extLst>
              </p:cNvPr>
              <p:cNvSpPr/>
              <p:nvPr/>
            </p:nvSpPr>
            <p:spPr>
              <a:xfrm flipH="1">
                <a:off x="3670920" y="1270735"/>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6"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4" name="TextBox 32">
              <a:extLst>
                <a:ext uri="{FF2B5EF4-FFF2-40B4-BE49-F238E27FC236}">
                  <a16:creationId xmlns:a16="http://schemas.microsoft.com/office/drawing/2014/main" id="{EC552E23-B267-4748-92D4-8EDAC34FC00D}"/>
                </a:ext>
              </a:extLst>
            </p:cNvPr>
            <p:cNvSpPr txBox="1"/>
            <p:nvPr/>
          </p:nvSpPr>
          <p:spPr>
            <a:xfrm>
              <a:off x="3610407" y="1418335"/>
              <a:ext cx="5221720" cy="109453"/>
            </a:xfrm>
            <a:prstGeom prst="rect">
              <a:avLst/>
            </a:prstGeom>
            <a:noFill/>
          </p:spPr>
          <p:txBody>
            <a:bodyPr wrap="square" rtlCol="0">
              <a:spAutoFit/>
            </a:bodyPr>
            <a:lstStyle/>
            <a:p>
              <a:pPr fontAlgn="t"/>
              <a:r>
                <a:rPr lang="en-US" altLang="zh-CN" sz="4000" b="1" dirty="0"/>
                <a:t>Step-wise</a:t>
              </a:r>
              <a:r>
                <a:rPr lang="en" altLang="zh-CN" sz="4000" b="1" dirty="0"/>
                <a:t> regression</a:t>
              </a:r>
            </a:p>
          </p:txBody>
        </p:sp>
      </p:grpSp>
    </p:spTree>
    <p:extLst>
      <p:ext uri="{BB962C8B-B14F-4D97-AF65-F5344CB8AC3E}">
        <p14:creationId xmlns:p14="http://schemas.microsoft.com/office/powerpoint/2010/main" val="2435674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4" presetClass="entr" presetSubtype="10" fill="hold" nodeType="withEffect">
                                  <p:stCondLst>
                                    <p:cond delay="500"/>
                                  </p:stCondLst>
                                  <p:childTnLst>
                                    <p:set>
                                      <p:cBhvr>
                                        <p:cTn id="8" dur="1" fill="hold">
                                          <p:stCondLst>
                                            <p:cond delay="0"/>
                                          </p:stCondLst>
                                        </p:cTn>
                                        <p:tgtEl>
                                          <p:spTgt spid="47"/>
                                        </p:tgtEl>
                                        <p:attrNameLst>
                                          <p:attrName>style.visibility</p:attrName>
                                        </p:attrNameLst>
                                      </p:cBhvr>
                                      <p:to>
                                        <p:strVal val="visible"/>
                                      </p:to>
                                    </p:set>
                                    <p:animEffect transition="in" filter="randombar(horizontal)">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ppt_x"/>
                                          </p:val>
                                        </p:tav>
                                        <p:tav tm="100000">
                                          <p:val>
                                            <p:strVal val="#ppt_x"/>
                                          </p:val>
                                        </p:tav>
                                      </p:tavLst>
                                    </p:anim>
                                    <p:anim calcmode="lin" valueType="num">
                                      <p:cBhvr additive="base">
                                        <p:cTn id="1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 7">
            <a:extLst>
              <a:ext uri="{FF2B5EF4-FFF2-40B4-BE49-F238E27FC236}">
                <a16:creationId xmlns:a16="http://schemas.microsoft.com/office/drawing/2014/main" id="{84C35E46-0A6C-F24F-A08A-C97C0A01BE7E}"/>
              </a:ext>
            </a:extLst>
          </p:cNvPr>
          <p:cNvGrpSpPr/>
          <p:nvPr/>
        </p:nvGrpSpPr>
        <p:grpSpPr>
          <a:xfrm>
            <a:off x="2400712" y="539750"/>
            <a:ext cx="6644965" cy="3946668"/>
            <a:chOff x="3670919" y="1327163"/>
            <a:chExt cx="5993701" cy="403289"/>
          </a:xfrm>
        </p:grpSpPr>
        <p:grpSp>
          <p:nvGrpSpPr>
            <p:cNvPr id="53" name="组 12">
              <a:extLst>
                <a:ext uri="{FF2B5EF4-FFF2-40B4-BE49-F238E27FC236}">
                  <a16:creationId xmlns:a16="http://schemas.microsoft.com/office/drawing/2014/main" id="{29787A91-4223-E441-BAB5-74BF80D59E3E}"/>
                </a:ext>
              </a:extLst>
            </p:cNvPr>
            <p:cNvGrpSpPr/>
            <p:nvPr/>
          </p:nvGrpSpPr>
          <p:grpSpPr>
            <a:xfrm>
              <a:off x="3670919" y="1327163"/>
              <a:ext cx="5993701" cy="403289"/>
              <a:chOff x="3670919" y="1270735"/>
              <a:chExt cx="5993701" cy="403289"/>
            </a:xfrm>
          </p:grpSpPr>
          <p:sp>
            <p:nvSpPr>
              <p:cNvPr id="55" name="1标签">
                <a:extLst>
                  <a:ext uri="{FF2B5EF4-FFF2-40B4-BE49-F238E27FC236}">
                    <a16:creationId xmlns:a16="http://schemas.microsoft.com/office/drawing/2014/main" id="{65E587E2-CA6F-E745-9351-20A1D77CB6B5}"/>
                  </a:ext>
                </a:extLst>
              </p:cNvPr>
              <p:cNvSpPr/>
              <p:nvPr/>
            </p:nvSpPr>
            <p:spPr>
              <a:xfrm flipH="1">
                <a:off x="3670919" y="1270735"/>
                <a:ext cx="5993701"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6" name="直接连接符 49">
                <a:extLst>
                  <a:ext uri="{FF2B5EF4-FFF2-40B4-BE49-F238E27FC236}">
                    <a16:creationId xmlns:a16="http://schemas.microsoft.com/office/drawing/2014/main" id="{CCD96F1F-A955-8E49-8129-8AE91DA74C15}"/>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0">
                <a:extLst>
                  <a:ext uri="{FF2B5EF4-FFF2-40B4-BE49-F238E27FC236}">
                    <a16:creationId xmlns:a16="http://schemas.microsoft.com/office/drawing/2014/main" id="{0414E9CD-4653-8E48-8B6E-695FA9F9993E}"/>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4" name="TextBox 32">
              <a:extLst>
                <a:ext uri="{FF2B5EF4-FFF2-40B4-BE49-F238E27FC236}">
                  <a16:creationId xmlns:a16="http://schemas.microsoft.com/office/drawing/2014/main" id="{EC552E23-B267-4748-92D4-8EDAC34FC00D}"/>
                </a:ext>
              </a:extLst>
            </p:cNvPr>
            <p:cNvSpPr txBox="1"/>
            <p:nvPr/>
          </p:nvSpPr>
          <p:spPr>
            <a:xfrm>
              <a:off x="3670920" y="1371806"/>
              <a:ext cx="5221720" cy="109453"/>
            </a:xfrm>
            <a:prstGeom prst="rect">
              <a:avLst/>
            </a:prstGeom>
            <a:noFill/>
          </p:spPr>
          <p:txBody>
            <a:bodyPr wrap="square" rtlCol="0">
              <a:spAutoFit/>
            </a:bodyPr>
            <a:lstStyle/>
            <a:p>
              <a:pPr fontAlgn="t"/>
              <a:endParaRPr lang="en" altLang="zh-CN" sz="4000" b="1" dirty="0"/>
            </a:p>
          </p:txBody>
        </p:sp>
      </p:grpSp>
      <p:sp>
        <p:nvSpPr>
          <p:cNvPr id="2" name="Rectangle 1"/>
          <p:cNvSpPr/>
          <p:nvPr/>
        </p:nvSpPr>
        <p:spPr>
          <a:xfrm>
            <a:off x="2452428" y="784459"/>
            <a:ext cx="6681019" cy="3554819"/>
          </a:xfrm>
          <a:prstGeom prst="rect">
            <a:avLst/>
          </a:prstGeom>
        </p:spPr>
        <p:txBody>
          <a:bodyPr wrap="square">
            <a:spAutoFit/>
          </a:bodyPr>
          <a:lstStyle/>
          <a:p>
            <a:pPr>
              <a:lnSpc>
                <a:spcPts val="1500"/>
              </a:lnSpc>
              <a:buClr>
                <a:srgbClr val="0070C0"/>
              </a:buClr>
            </a:pPr>
            <a:r>
              <a:rPr lang="en-US" altLang="zh-CN" dirty="0">
                <a:solidFill>
                  <a:srgbClr val="FFFFFF"/>
                </a:solidFill>
                <a:latin typeface="微软雅黑" panose="020B0503020204020204" pitchFamily="34" charset="-122"/>
                <a:ea typeface="微软雅黑" panose="020B0503020204020204" pitchFamily="34" charset="-122"/>
              </a:rPr>
              <a:t>Multicollinearity refers to the fact that the model estimates are distorted or difficult to estimate accurately due to the existence of exact correlations or high correlations between explanatory variables in linear regression </a:t>
            </a:r>
            <a:r>
              <a:rPr lang="en-US" altLang="zh-CN" dirty="0" err="1">
                <a:solidFill>
                  <a:srgbClr val="FFFFFF"/>
                </a:solidFill>
                <a:latin typeface="微软雅黑" panose="020B0503020204020204" pitchFamily="34" charset="-122"/>
                <a:ea typeface="微软雅黑" panose="020B0503020204020204" pitchFamily="34" charset="-122"/>
              </a:rPr>
              <a:t>models.In</a:t>
            </a:r>
            <a:r>
              <a:rPr lang="en-US" altLang="zh-CN" dirty="0">
                <a:solidFill>
                  <a:srgbClr val="FFFFFF"/>
                </a:solidFill>
                <a:latin typeface="微软雅黑" panose="020B0503020204020204" pitchFamily="34" charset="-122"/>
                <a:ea typeface="微软雅黑" panose="020B0503020204020204" pitchFamily="34" charset="-122"/>
              </a:rPr>
              <a:t> general, due to the limitations of economic data, the model is not properly designed, resulting in a general correlation between explanatory variables in the design matrix. The case of complete collinearity is rare, and there is generally a degree of collinearity, that is, approximate collinearity.</a:t>
            </a: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endParaRPr lang="en-US" altLang="zh-CN" dirty="0">
              <a:solidFill>
                <a:srgbClr val="FFFFFF"/>
              </a:solidFill>
              <a:latin typeface="微软雅黑" panose="020B0503020204020204" pitchFamily="34" charset="-122"/>
              <a:ea typeface="微软雅黑" panose="020B0503020204020204" pitchFamily="34" charset="-122"/>
            </a:endParaRPr>
          </a:p>
          <a:p>
            <a:pPr>
              <a:lnSpc>
                <a:spcPts val="1500"/>
              </a:lnSpc>
              <a:buClr>
                <a:srgbClr val="0070C0"/>
              </a:buClr>
            </a:pPr>
            <a:r>
              <a:rPr lang="en-US" altLang="zh-CN" dirty="0">
                <a:solidFill>
                  <a:srgbClr val="FFFFFF"/>
                </a:solidFill>
                <a:latin typeface="微软雅黑" panose="020B0503020204020204" pitchFamily="34" charset="-122"/>
                <a:ea typeface="微软雅黑" panose="020B0503020204020204" pitchFamily="34" charset="-122"/>
              </a:rPr>
              <a:t>The Variance Inflation Factor (VIF) is a measure of </a:t>
            </a:r>
            <a:r>
              <a:rPr lang="en-US" altLang="zh-CN" dirty="0" err="1">
                <a:solidFill>
                  <a:srgbClr val="FFFFFF"/>
                </a:solidFill>
                <a:latin typeface="微软雅黑" panose="020B0503020204020204" pitchFamily="34" charset="-122"/>
                <a:ea typeface="微软雅黑" panose="020B0503020204020204" pitchFamily="34" charset="-122"/>
              </a:rPr>
              <a:t>colinearity</a:t>
            </a:r>
            <a:r>
              <a:rPr lang="en-US" altLang="zh-CN" dirty="0">
                <a:solidFill>
                  <a:srgbClr val="FFFFFF"/>
                </a:solidFill>
                <a:latin typeface="微软雅黑" panose="020B0503020204020204" pitchFamily="34" charset="-122"/>
                <a:ea typeface="微软雅黑" panose="020B0503020204020204" pitchFamily="34" charset="-122"/>
              </a:rPr>
              <a:t> among predictor variables within a multiple regression. It is calculated by taking the the ratio of the variance of all a given model's betas divide by the </a:t>
            </a:r>
            <a:r>
              <a:rPr lang="en-US" altLang="zh-CN" dirty="0" err="1">
                <a:solidFill>
                  <a:srgbClr val="FFFFFF"/>
                </a:solidFill>
                <a:latin typeface="微软雅黑" panose="020B0503020204020204" pitchFamily="34" charset="-122"/>
                <a:ea typeface="微软雅黑" panose="020B0503020204020204" pitchFamily="34" charset="-122"/>
              </a:rPr>
              <a:t>variane</a:t>
            </a:r>
            <a:r>
              <a:rPr lang="en-US" altLang="zh-CN" dirty="0">
                <a:solidFill>
                  <a:srgbClr val="FFFFFF"/>
                </a:solidFill>
                <a:latin typeface="微软雅黑" panose="020B0503020204020204" pitchFamily="34" charset="-122"/>
                <a:ea typeface="微软雅黑" panose="020B0503020204020204" pitchFamily="34" charset="-122"/>
              </a:rPr>
              <a:t> of a single beta if it were fit alone.</a:t>
            </a:r>
            <a:endParaRPr lang="zh-CN" altLang="en-US"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88251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14" presetClass="entr" presetSubtype="10" fill="hold" nodeType="withEffect">
                                  <p:stCondLst>
                                    <p:cond delay="50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2471" y="294045"/>
            <a:ext cx="5112578" cy="4646135"/>
          </a:xfrm>
          <a:prstGeom prst="rect">
            <a:avLst/>
          </a:prstGeom>
        </p:spPr>
      </p:pic>
    </p:spTree>
    <p:extLst>
      <p:ext uri="{BB962C8B-B14F-4D97-AF65-F5344CB8AC3E}">
        <p14:creationId xmlns:p14="http://schemas.microsoft.com/office/powerpoint/2010/main" val="6863968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arn(inVertic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28082"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7758" y="903901"/>
            <a:ext cx="6630505" cy="3194754"/>
          </a:xfrm>
          <a:prstGeom prst="rect">
            <a:avLst/>
          </a:prstGeom>
        </p:spPr>
      </p:pic>
    </p:spTree>
    <p:extLst>
      <p:ext uri="{BB962C8B-B14F-4D97-AF65-F5344CB8AC3E}">
        <p14:creationId xmlns:p14="http://schemas.microsoft.com/office/powerpoint/2010/main" val="11404811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67937"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5135" y="3301894"/>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9893" y="357051"/>
            <a:ext cx="6561164" cy="4443129"/>
          </a:xfrm>
          <a:prstGeom prst="rect">
            <a:avLst/>
          </a:prstGeom>
        </p:spPr>
      </p:pic>
    </p:spTree>
    <p:extLst>
      <p:ext uri="{BB962C8B-B14F-4D97-AF65-F5344CB8AC3E}">
        <p14:creationId xmlns:p14="http://schemas.microsoft.com/office/powerpoint/2010/main" val="19255538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6" name="Group 4">
            <a:extLst>
              <a:ext uri="{FF2B5EF4-FFF2-40B4-BE49-F238E27FC236}">
                <a16:creationId xmlns:a16="http://schemas.microsoft.com/office/drawing/2014/main" id="{C14A86EF-CC72-4C0F-A3BD-343C3652F5D1}"/>
              </a:ext>
            </a:extLst>
          </p:cNvPr>
          <p:cNvGrpSpPr>
            <a:grpSpLocks/>
          </p:cNvGrpSpPr>
          <p:nvPr/>
        </p:nvGrpSpPr>
        <p:grpSpPr bwMode="auto">
          <a:xfrm>
            <a:off x="2477670" y="1351355"/>
            <a:ext cx="6580606" cy="3247344"/>
            <a:chOff x="0" y="0"/>
            <a:chExt cx="9144000" cy="3728183"/>
          </a:xfrm>
          <a:solidFill>
            <a:srgbClr val="0079FF">
              <a:alpha val="21000"/>
            </a:srgbClr>
          </a:solidFill>
        </p:grpSpPr>
        <p:sp>
          <p:nvSpPr>
            <p:cNvPr id="57" name="矩形 254">
              <a:extLst>
                <a:ext uri="{FF2B5EF4-FFF2-40B4-BE49-F238E27FC236}">
                  <a16:creationId xmlns:a16="http://schemas.microsoft.com/office/drawing/2014/main" id="{CBC2245A-DC1D-4E89-9897-B2E05A77DF61}"/>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58" name="直角三角形 6">
              <a:extLst>
                <a:ext uri="{FF2B5EF4-FFF2-40B4-BE49-F238E27FC236}">
                  <a16:creationId xmlns:a16="http://schemas.microsoft.com/office/drawing/2014/main" id="{E907009D-0025-4E95-BAD7-287487DE0121}"/>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59" name="Text Box 11">
            <a:extLst>
              <a:ext uri="{FF2B5EF4-FFF2-40B4-BE49-F238E27FC236}">
                <a16:creationId xmlns:a16="http://schemas.microsoft.com/office/drawing/2014/main" id="{F6FFD9ED-D6F9-4A8A-8C36-DB05B3BDB348}"/>
              </a:ext>
            </a:extLst>
          </p:cNvPr>
          <p:cNvSpPr txBox="1">
            <a:spLocks noChangeArrowheads="1"/>
          </p:cNvSpPr>
          <p:nvPr/>
        </p:nvSpPr>
        <p:spPr bwMode="auto">
          <a:xfrm>
            <a:off x="2619513" y="1714469"/>
            <a:ext cx="6229480" cy="275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dirty="0"/>
              <a:t>•The first, and one of the most critical things What is the main       objective? What are we trying to predict?</a:t>
            </a:r>
          </a:p>
          <a:p>
            <a:r>
              <a:rPr lang="en-US" altLang="zh-CN" sz="1800" dirty="0"/>
              <a:t>•What are the target features?</a:t>
            </a:r>
          </a:p>
          <a:p>
            <a:r>
              <a:rPr lang="en-US" altLang="zh-CN" sz="1800" dirty="0"/>
              <a:t>•What is the input data? Is it available?</a:t>
            </a:r>
          </a:p>
          <a:p>
            <a:r>
              <a:rPr lang="en-US" altLang="zh-CN" sz="1800" dirty="0"/>
              <a:t>•What kind of problem are we facing? Binary classification? Clustering?</a:t>
            </a:r>
          </a:p>
          <a:p>
            <a:r>
              <a:rPr lang="en-US" altLang="zh-CN" sz="1800" dirty="0"/>
              <a:t>•What is the expected improvement?</a:t>
            </a:r>
          </a:p>
          <a:p>
            <a:r>
              <a:rPr lang="en-US" altLang="zh-CN" sz="1800" dirty="0"/>
              <a:t>•What is the current status of the target feature?</a:t>
            </a:r>
          </a:p>
          <a:p>
            <a:r>
              <a:rPr lang="en-US" altLang="zh-CN" sz="1800" dirty="0"/>
              <a:t>•How is going to be measured the target feature?</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60" name="组 1">
            <a:extLst>
              <a:ext uri="{FF2B5EF4-FFF2-40B4-BE49-F238E27FC236}">
                <a16:creationId xmlns:a16="http://schemas.microsoft.com/office/drawing/2014/main" id="{C95511C7-9C7B-4EE0-A69B-4CF1C475AFEC}"/>
              </a:ext>
            </a:extLst>
          </p:cNvPr>
          <p:cNvGrpSpPr/>
          <p:nvPr/>
        </p:nvGrpSpPr>
        <p:grpSpPr>
          <a:xfrm>
            <a:off x="2391690" y="843123"/>
            <a:ext cx="6146253" cy="396000"/>
            <a:chOff x="2391689" y="843123"/>
            <a:chExt cx="8526725" cy="396000"/>
          </a:xfrm>
        </p:grpSpPr>
        <p:grpSp>
          <p:nvGrpSpPr>
            <p:cNvPr id="61" name="组 12">
              <a:extLst>
                <a:ext uri="{FF2B5EF4-FFF2-40B4-BE49-F238E27FC236}">
                  <a16:creationId xmlns:a16="http://schemas.microsoft.com/office/drawing/2014/main" id="{AF813743-0D9B-4A4C-BAB4-354DC59C4480}"/>
                </a:ext>
              </a:extLst>
            </p:cNvPr>
            <p:cNvGrpSpPr/>
            <p:nvPr/>
          </p:nvGrpSpPr>
          <p:grpSpPr>
            <a:xfrm>
              <a:off x="2391689" y="843123"/>
              <a:ext cx="8526725" cy="396000"/>
              <a:chOff x="4158850" y="1278024"/>
              <a:chExt cx="8526725" cy="396000"/>
            </a:xfrm>
          </p:grpSpPr>
          <p:sp>
            <p:nvSpPr>
              <p:cNvPr id="63" name="1标签">
                <a:extLst>
                  <a:ext uri="{FF2B5EF4-FFF2-40B4-BE49-F238E27FC236}">
                    <a16:creationId xmlns:a16="http://schemas.microsoft.com/office/drawing/2014/main" id="{65B8C558-465F-4A2F-BFBB-AFC30CC851CA}"/>
                  </a:ext>
                </a:extLst>
              </p:cNvPr>
              <p:cNvSpPr/>
              <p:nvPr/>
            </p:nvSpPr>
            <p:spPr>
              <a:xfrm flipH="1">
                <a:off x="4158850" y="1278024"/>
                <a:ext cx="8526725"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64" name="直接连接符 49">
                <a:extLst>
                  <a:ext uri="{FF2B5EF4-FFF2-40B4-BE49-F238E27FC236}">
                    <a16:creationId xmlns:a16="http://schemas.microsoft.com/office/drawing/2014/main" id="{53BE52A2-BB0A-4076-ADD4-99334A066F6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65" name="直接连接符 50">
                <a:extLst>
                  <a:ext uri="{FF2B5EF4-FFF2-40B4-BE49-F238E27FC236}">
                    <a16:creationId xmlns:a16="http://schemas.microsoft.com/office/drawing/2014/main" id="{823ADDAA-A26C-466D-BC2F-EA9A4718B81B}"/>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62" name="文本框 36">
              <a:extLst>
                <a:ext uri="{FF2B5EF4-FFF2-40B4-BE49-F238E27FC236}">
                  <a16:creationId xmlns:a16="http://schemas.microsoft.com/office/drawing/2014/main" id="{F4E94C4D-998E-4DEC-8780-3048C4998513}"/>
                </a:ext>
              </a:extLst>
            </p:cNvPr>
            <p:cNvSpPr txBox="1"/>
            <p:nvPr/>
          </p:nvSpPr>
          <p:spPr>
            <a:xfrm>
              <a:off x="2943988" y="860430"/>
              <a:ext cx="7295900" cy="338552"/>
            </a:xfrm>
            <a:prstGeom prst="rect">
              <a:avLst/>
            </a:prstGeom>
            <a:noFill/>
          </p:spPr>
          <p:txBody>
            <a:bodyPr wrap="square" lIns="91438" tIns="45719" rIns="91438" bIns="45719" rtlCol="0">
              <a:spAutoFit/>
            </a:bodyPr>
            <a:lstStyle/>
            <a:p>
              <a:pPr algn="dist"/>
              <a:r>
                <a:rPr lang="en-US" altLang="zh-CN" sz="1600" b="1" dirty="0">
                  <a:latin typeface="Comic Sans MS" panose="030F0702030302020204" pitchFamily="66" charset="0"/>
                </a:rPr>
                <a:t>Define Appropriately the Problem </a:t>
              </a:r>
              <a:r>
                <a:rPr lang="en-US" altLang="zh-CN" sz="1600" b="1" dirty="0"/>
                <a:t>?</a:t>
              </a:r>
              <a:endParaRPr kumimoji="1" lang="zh-CN" altLang="en-US" sz="1600" dirty="0">
                <a:solidFill>
                  <a:srgbClr val="FFFFFF"/>
                </a:solidFill>
                <a:latin typeface="微软雅黑"/>
                <a:ea typeface="微软雅黑"/>
                <a:cs typeface="微软雅黑"/>
              </a:endParaRPr>
            </a:p>
          </p:txBody>
        </p:sp>
      </p:grpSp>
      <p:grpSp>
        <p:nvGrpSpPr>
          <p:cNvPr id="72" name="组 54">
            <a:extLst>
              <a:ext uri="{FF2B5EF4-FFF2-40B4-BE49-F238E27FC236}">
                <a16:creationId xmlns:a16="http://schemas.microsoft.com/office/drawing/2014/main" id="{D58FD59A-C69C-4D97-83D1-FC9C58F60A8F}"/>
              </a:ext>
            </a:extLst>
          </p:cNvPr>
          <p:cNvGrpSpPr>
            <a:grpSpLocks noChangeAspect="1"/>
          </p:cNvGrpSpPr>
          <p:nvPr/>
        </p:nvGrpSpPr>
        <p:grpSpPr>
          <a:xfrm>
            <a:off x="1867496" y="1029641"/>
            <a:ext cx="360000" cy="139654"/>
            <a:chOff x="4041159" y="1376400"/>
            <a:chExt cx="612485" cy="237600"/>
          </a:xfrm>
        </p:grpSpPr>
        <p:sp>
          <p:nvSpPr>
            <p:cNvPr id="73" name="燕尾形 55">
              <a:extLst>
                <a:ext uri="{FF2B5EF4-FFF2-40B4-BE49-F238E27FC236}">
                  <a16:creationId xmlns:a16="http://schemas.microsoft.com/office/drawing/2014/main" id="{EEF7DC22-7076-4D76-B8B7-24C2D63AF86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燕尾形 56">
              <a:extLst>
                <a:ext uri="{FF2B5EF4-FFF2-40B4-BE49-F238E27FC236}">
                  <a16:creationId xmlns:a16="http://schemas.microsoft.com/office/drawing/2014/main" id="{E52C9D0D-F2E9-436B-9380-C42086D71072}"/>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燕尾形 57">
              <a:extLst>
                <a:ext uri="{FF2B5EF4-FFF2-40B4-BE49-F238E27FC236}">
                  <a16:creationId xmlns:a16="http://schemas.microsoft.com/office/drawing/2014/main" id="{519736E7-D0E8-413F-AB5A-8FBA6A1F5D16}"/>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燕尾形 58">
              <a:extLst>
                <a:ext uri="{FF2B5EF4-FFF2-40B4-BE49-F238E27FC236}">
                  <a16:creationId xmlns:a16="http://schemas.microsoft.com/office/drawing/2014/main" id="{57BCD5A9-6A26-4F54-8B8A-2625DB08CB73}"/>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燕尾形 59">
              <a:extLst>
                <a:ext uri="{FF2B5EF4-FFF2-40B4-BE49-F238E27FC236}">
                  <a16:creationId xmlns:a16="http://schemas.microsoft.com/office/drawing/2014/main" id="{2FA84B66-B555-4D5E-B5E9-C277DF154B16}"/>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258471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400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00"/>
                                        <p:tgtEl>
                                          <p:spTgt spid="72"/>
                                        </p:tgtEl>
                                      </p:cBhvr>
                                    </p:animEffect>
                                  </p:childTnLst>
                                </p:cTn>
                              </p:par>
                            </p:childTnLst>
                          </p:cTn>
                        </p:par>
                        <p:par>
                          <p:cTn id="8" fill="hold">
                            <p:stCondLst>
                              <p:cond delay="800"/>
                            </p:stCondLst>
                            <p:childTnLst>
                              <p:par>
                                <p:cTn id="9" presetID="14" presetClass="entr" presetSubtype="1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randombar(horizontal)">
                                      <p:cBhvr>
                                        <p:cTn id="11" dur="500"/>
                                        <p:tgtEl>
                                          <p:spTgt spid="60"/>
                                        </p:tgtEl>
                                      </p:cBhvr>
                                    </p:animEffect>
                                  </p:childTnLst>
                                </p:cTn>
                              </p:par>
                            </p:childTnLst>
                          </p:cTn>
                        </p:par>
                        <p:par>
                          <p:cTn id="12" fill="hold">
                            <p:stCondLst>
                              <p:cond delay="1300"/>
                            </p:stCondLst>
                            <p:childTnLst>
                              <p:par>
                                <p:cTn id="13" presetID="14" presetClass="entr" presetSubtype="1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randombar(horizontal)">
                                      <p:cBhvr>
                                        <p:cTn id="15" dur="500"/>
                                        <p:tgtEl>
                                          <p:spTgt spid="56"/>
                                        </p:tgtEl>
                                      </p:cBhvr>
                                    </p:animEffect>
                                  </p:childTnLst>
                                </p:cTn>
                              </p:par>
                            </p:childTnLst>
                          </p:cTn>
                        </p:par>
                        <p:par>
                          <p:cTn id="16" fill="hold">
                            <p:stCondLst>
                              <p:cond delay="1800"/>
                            </p:stCondLst>
                            <p:childTnLst>
                              <p:par>
                                <p:cTn id="17" presetID="14" presetClass="entr" presetSubtype="1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randombar(horizontal)">
                                      <p:cBhvr>
                                        <p:cTn id="1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1405" y="936859"/>
            <a:ext cx="5201295" cy="3412687"/>
          </a:xfrm>
          <a:prstGeom prst="rect">
            <a:avLst/>
          </a:prstGeom>
        </p:spPr>
      </p:pic>
    </p:spTree>
    <p:extLst>
      <p:ext uri="{BB962C8B-B14F-4D97-AF65-F5344CB8AC3E}">
        <p14:creationId xmlns:p14="http://schemas.microsoft.com/office/powerpoint/2010/main" val="8858520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15534"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3822" y="348504"/>
            <a:ext cx="4941262" cy="4491253"/>
          </a:xfrm>
          <a:prstGeom prst="rect">
            <a:avLst/>
          </a:prstGeom>
        </p:spPr>
      </p:pic>
    </p:spTree>
    <p:extLst>
      <p:ext uri="{BB962C8B-B14F-4D97-AF65-F5344CB8AC3E}">
        <p14:creationId xmlns:p14="http://schemas.microsoft.com/office/powerpoint/2010/main" val="19727266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4849" y="591701"/>
            <a:ext cx="6705600" cy="3861274"/>
          </a:xfrm>
          <a:prstGeom prst="rect">
            <a:avLst/>
          </a:prstGeom>
        </p:spPr>
      </p:pic>
    </p:spTree>
    <p:extLst>
      <p:ext uri="{BB962C8B-B14F-4D97-AF65-F5344CB8AC3E}">
        <p14:creationId xmlns:p14="http://schemas.microsoft.com/office/powerpoint/2010/main" val="1410117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28319" y="3304312"/>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9988" y="344238"/>
            <a:ext cx="5359400" cy="4468756"/>
          </a:xfrm>
          <a:prstGeom prst="rect">
            <a:avLst/>
          </a:prstGeom>
        </p:spPr>
      </p:pic>
    </p:spTree>
    <p:extLst>
      <p:ext uri="{BB962C8B-B14F-4D97-AF65-F5344CB8AC3E}">
        <p14:creationId xmlns:p14="http://schemas.microsoft.com/office/powerpoint/2010/main" val="1363837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4433" y="262561"/>
            <a:ext cx="3835400" cy="4598281"/>
          </a:xfrm>
          <a:prstGeom prst="rect">
            <a:avLst/>
          </a:prstGeom>
        </p:spPr>
      </p:pic>
    </p:spTree>
    <p:extLst>
      <p:ext uri="{BB962C8B-B14F-4D97-AF65-F5344CB8AC3E}">
        <p14:creationId xmlns:p14="http://schemas.microsoft.com/office/powerpoint/2010/main" val="7370889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128082" y="-64284"/>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231" y="584452"/>
            <a:ext cx="6845300" cy="3858677"/>
          </a:xfrm>
          <a:prstGeom prst="rect">
            <a:avLst/>
          </a:prstGeom>
        </p:spPr>
      </p:pic>
    </p:spTree>
    <p:extLst>
      <p:ext uri="{BB962C8B-B14F-4D97-AF65-F5344CB8AC3E}">
        <p14:creationId xmlns:p14="http://schemas.microsoft.com/office/powerpoint/2010/main" val="42368050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2471" y="286512"/>
            <a:ext cx="4876800" cy="4532678"/>
          </a:xfrm>
          <a:prstGeom prst="rect">
            <a:avLst/>
          </a:prstGeom>
        </p:spPr>
      </p:pic>
    </p:spTree>
    <p:extLst>
      <p:ext uri="{BB962C8B-B14F-4D97-AF65-F5344CB8AC3E}">
        <p14:creationId xmlns:p14="http://schemas.microsoft.com/office/powerpoint/2010/main" val="18913675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7726" y="344862"/>
            <a:ext cx="5189473" cy="4642736"/>
          </a:xfrm>
          <a:prstGeom prst="rect">
            <a:avLst/>
          </a:prstGeom>
        </p:spPr>
      </p:pic>
    </p:spTree>
    <p:extLst>
      <p:ext uri="{BB962C8B-B14F-4D97-AF65-F5344CB8AC3E}">
        <p14:creationId xmlns:p14="http://schemas.microsoft.com/office/powerpoint/2010/main" val="3659973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7730" y="697515"/>
            <a:ext cx="6717421" cy="3491066"/>
          </a:xfrm>
          <a:prstGeom prst="rect">
            <a:avLst/>
          </a:prstGeom>
        </p:spPr>
      </p:pic>
    </p:spTree>
    <p:extLst>
      <p:ext uri="{BB962C8B-B14F-4D97-AF65-F5344CB8AC3E}">
        <p14:creationId xmlns:p14="http://schemas.microsoft.com/office/powerpoint/2010/main" val="129508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ppt_y</p:attrName>
                                        </p:attrNameLst>
                                      </p:cBhvr>
                                      <p:tavLst>
                                        <p:tav tm="0">
                                          <p:val>
                                            <p:strVal val="#ppt_y+#ppt_h*1.125000"/>
                                          </p:val>
                                        </p:tav>
                                        <p:tav tm="100000">
                                          <p:val>
                                            <p:strVal val="#ppt_y"/>
                                          </p:val>
                                        </p:tav>
                                      </p:tavLst>
                                    </p:anim>
                                    <p:animEffect transition="in" filter="wipe(up)">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组 60">
            <a:extLst>
              <a:ext uri="{FF2B5EF4-FFF2-40B4-BE49-F238E27FC236}">
                <a16:creationId xmlns:a16="http://schemas.microsoft.com/office/drawing/2014/main" id="{A4460614-B48A-1A47-8216-1D2917DFF5F3}"/>
              </a:ext>
            </a:extLst>
          </p:cNvPr>
          <p:cNvGrpSpPr>
            <a:grpSpLocks noChangeAspect="1"/>
          </p:cNvGrpSpPr>
          <p:nvPr/>
        </p:nvGrpSpPr>
        <p:grpSpPr>
          <a:xfrm>
            <a:off x="1941424" y="3310791"/>
            <a:ext cx="360000" cy="139654"/>
            <a:chOff x="4041159" y="1376400"/>
            <a:chExt cx="612485" cy="237600"/>
          </a:xfrm>
        </p:grpSpPr>
        <p:sp>
          <p:nvSpPr>
            <p:cNvPr id="42" name="燕尾形 61">
              <a:extLst>
                <a:ext uri="{FF2B5EF4-FFF2-40B4-BE49-F238E27FC236}">
                  <a16:creationId xmlns:a16="http://schemas.microsoft.com/office/drawing/2014/main" id="{2B465E95-F381-984E-816E-826F4CB2CD70}"/>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62">
              <a:extLst>
                <a:ext uri="{FF2B5EF4-FFF2-40B4-BE49-F238E27FC236}">
                  <a16:creationId xmlns:a16="http://schemas.microsoft.com/office/drawing/2014/main" id="{B04A6EFA-C583-FD4B-B992-39835276909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63">
              <a:extLst>
                <a:ext uri="{FF2B5EF4-FFF2-40B4-BE49-F238E27FC236}">
                  <a16:creationId xmlns:a16="http://schemas.microsoft.com/office/drawing/2014/main" id="{29CA1FB4-BD48-6E44-BBDB-3A4D241F65D0}"/>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64">
              <a:extLst>
                <a:ext uri="{FF2B5EF4-FFF2-40B4-BE49-F238E27FC236}">
                  <a16:creationId xmlns:a16="http://schemas.microsoft.com/office/drawing/2014/main" id="{C2A54F4C-6B6C-3948-A4BC-660CAC44AE26}"/>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燕尾形 65">
              <a:extLst>
                <a:ext uri="{FF2B5EF4-FFF2-40B4-BE49-F238E27FC236}">
                  <a16:creationId xmlns:a16="http://schemas.microsoft.com/office/drawing/2014/main" id="{16B6A2B7-7569-4B46-AC5D-72147FE35E33}"/>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7988" y="423247"/>
            <a:ext cx="5880100" cy="4310738"/>
          </a:xfrm>
          <a:prstGeom prst="rect">
            <a:avLst/>
          </a:prstGeom>
        </p:spPr>
      </p:pic>
    </p:spTree>
    <p:extLst>
      <p:ext uri="{BB962C8B-B14F-4D97-AF65-F5344CB8AC3E}">
        <p14:creationId xmlns:p14="http://schemas.microsoft.com/office/powerpoint/2010/main" val="2080194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90D9021E-3072-4F80-8290-FDE8F83B4E3A}"/>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B413435F-B8EC-4401-AC7E-D4BEA9B94F07}"/>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C406576-8E52-455B-8F1A-83AB0569D57D}"/>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7E832973-31A2-4B4C-AE73-F764F3544031}"/>
              </a:ext>
            </a:extLst>
          </p:cNvPr>
          <p:cNvSpPr txBox="1">
            <a:spLocks noChangeArrowheads="1"/>
          </p:cNvSpPr>
          <p:nvPr/>
        </p:nvSpPr>
        <p:spPr bwMode="auto">
          <a:xfrm>
            <a:off x="2636385" y="2015961"/>
            <a:ext cx="6316229" cy="122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2800" dirty="0"/>
              <a:t>Web Scraping </a:t>
            </a:r>
          </a:p>
          <a:p>
            <a:pPr>
              <a:lnSpc>
                <a:spcPts val="1500"/>
              </a:lnSpc>
              <a:buClr>
                <a:srgbClr val="0070C0"/>
              </a:buClr>
            </a:pPr>
            <a:endParaRPr lang="en-US" altLang="zh-CN" sz="1600" dirty="0">
              <a:latin typeface="Comic Sans MS" panose="030F0702030302020204" pitchFamily="66" charset="0"/>
            </a:endParaRPr>
          </a:p>
          <a:p>
            <a:pPr algn="just">
              <a:lnSpc>
                <a:spcPts val="1500"/>
              </a:lnSpc>
              <a:buClr>
                <a:srgbClr val="0070C0"/>
              </a:buClr>
            </a:pPr>
            <a:r>
              <a:rPr lang="en-US" altLang="zh-CN" sz="1600" dirty="0">
                <a:latin typeface="Comic Sans MS" panose="030F0702030302020204" pitchFamily="66" charset="0"/>
              </a:rPr>
              <a:t>Web scraping is about downloading structured data from the web, selecting some of that data, and passing along what you selected to another process.</a:t>
            </a:r>
          </a:p>
          <a:p>
            <a:pPr>
              <a:lnSpc>
                <a:spcPts val="1500"/>
              </a:lnSpc>
              <a:buClr>
                <a:srgbClr val="0070C0"/>
              </a:buClr>
            </a:pPr>
            <a:endParaRPr lang="zh-CN" altLang="en-US" sz="800" dirty="0">
              <a:solidFill>
                <a:srgbClr val="FFFFFF"/>
              </a:solidFill>
              <a:latin typeface="微软雅黑" panose="020B0503020204020204" pitchFamily="34" charset="-122"/>
              <a:ea typeface="微软雅黑" panose="020B0503020204020204" pitchFamily="34" charset="-122"/>
            </a:endParaRPr>
          </a:p>
        </p:txBody>
      </p:sp>
      <p:grpSp>
        <p:nvGrpSpPr>
          <p:cNvPr id="45" name="组 1">
            <a:extLst>
              <a:ext uri="{FF2B5EF4-FFF2-40B4-BE49-F238E27FC236}">
                <a16:creationId xmlns:a16="http://schemas.microsoft.com/office/drawing/2014/main" id="{D5E4440D-84D2-412A-A330-2667E58351F2}"/>
              </a:ext>
            </a:extLst>
          </p:cNvPr>
          <p:cNvGrpSpPr/>
          <p:nvPr/>
        </p:nvGrpSpPr>
        <p:grpSpPr>
          <a:xfrm>
            <a:off x="2391691" y="843123"/>
            <a:ext cx="3371156" cy="602080"/>
            <a:chOff x="2391690" y="843123"/>
            <a:chExt cx="4108307" cy="602080"/>
          </a:xfrm>
        </p:grpSpPr>
        <p:grpSp>
          <p:nvGrpSpPr>
            <p:cNvPr id="46" name="组 12">
              <a:extLst>
                <a:ext uri="{FF2B5EF4-FFF2-40B4-BE49-F238E27FC236}">
                  <a16:creationId xmlns:a16="http://schemas.microsoft.com/office/drawing/2014/main" id="{BAA88A11-1B6D-4B23-80B0-6F0C820DA971}"/>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51D77C37-DB42-4BD7-8BD6-D965CAFD71C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0373B71B-C214-4236-817E-48032424A75C}"/>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A3AFE1FC-38CE-449B-AE46-14CB1B523292}"/>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499AE025-ABED-4495-AA25-B35894FA6F38}"/>
                </a:ext>
              </a:extLst>
            </p:cNvPr>
            <p:cNvSpPr txBox="1"/>
            <p:nvPr/>
          </p:nvSpPr>
          <p:spPr>
            <a:xfrm>
              <a:off x="2943989" y="860430"/>
              <a:ext cx="3206154" cy="584773"/>
            </a:xfrm>
            <a:prstGeom prst="rect">
              <a:avLst/>
            </a:prstGeom>
            <a:noFill/>
          </p:spPr>
          <p:txBody>
            <a:bodyPr wrap="square" lIns="91438" tIns="45719" rIns="91438" bIns="45719" rtlCol="0">
              <a:spAutoFit/>
            </a:bodyPr>
            <a:lstStyle/>
            <a:p>
              <a:pPr algn="dist"/>
              <a:r>
                <a:rPr lang="en-US" altLang="zh-CN" sz="1600" dirty="0"/>
                <a:t>How Data is collected ?</a:t>
              </a:r>
            </a:p>
            <a:p>
              <a:pPr algn="dist"/>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012A1179-FEE4-45BB-B17C-3DB6C06133F0}"/>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5F8BFF90-BB9E-47E9-AA59-B85065E6D4D4}"/>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77E45BBB-71BD-4C95-B4ED-FEBF5D4106A6}"/>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3DDDFCF7-0FD7-410D-9624-AB14C3A1FFA9}"/>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3401D593-2648-48A5-A348-C60D39258E10}"/>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84C4BD3F-C5BA-4D99-9EF7-F9A24B3D741F}"/>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126092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81479"/>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1" name="Rectangle 32">
            <a:extLst>
              <a:ext uri="{FF2B5EF4-FFF2-40B4-BE49-F238E27FC236}">
                <a16:creationId xmlns:a16="http://schemas.microsoft.com/office/drawing/2014/main" id="{9B655ECA-9BAC-644A-9815-798C2F966599}"/>
              </a:ext>
            </a:extLst>
          </p:cNvPr>
          <p:cNvSpPr/>
          <p:nvPr/>
        </p:nvSpPr>
        <p:spPr>
          <a:xfrm>
            <a:off x="4382529" y="1323387"/>
            <a:ext cx="1410982" cy="14109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42" name="Rectangle 33">
            <a:extLst>
              <a:ext uri="{FF2B5EF4-FFF2-40B4-BE49-F238E27FC236}">
                <a16:creationId xmlns:a16="http://schemas.microsoft.com/office/drawing/2014/main" id="{CD562C47-D21F-EC4C-A728-7D6FD3C13590}"/>
              </a:ext>
            </a:extLst>
          </p:cNvPr>
          <p:cNvSpPr/>
          <p:nvPr/>
        </p:nvSpPr>
        <p:spPr>
          <a:xfrm>
            <a:off x="5866747" y="2800263"/>
            <a:ext cx="1092373" cy="109237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2FFBC"/>
              </a:solidFill>
            </a:endParaRPr>
          </a:p>
        </p:txBody>
      </p:sp>
      <p:sp>
        <p:nvSpPr>
          <p:cNvPr id="43" name="Rectangle 34">
            <a:extLst>
              <a:ext uri="{FF2B5EF4-FFF2-40B4-BE49-F238E27FC236}">
                <a16:creationId xmlns:a16="http://schemas.microsoft.com/office/drawing/2014/main" id="{F20DF003-6E07-9345-AF6B-416406379D55}"/>
              </a:ext>
            </a:extLst>
          </p:cNvPr>
          <p:cNvSpPr/>
          <p:nvPr/>
        </p:nvSpPr>
        <p:spPr>
          <a:xfrm>
            <a:off x="5866747" y="1744637"/>
            <a:ext cx="973138" cy="973138"/>
          </a:xfrm>
          <a:prstGeom prst="rect">
            <a:avLst/>
          </a:prstGeom>
          <a:solidFill>
            <a:srgbClr val="A8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7">
            <a:extLst>
              <a:ext uri="{FF2B5EF4-FFF2-40B4-BE49-F238E27FC236}">
                <a16:creationId xmlns:a16="http://schemas.microsoft.com/office/drawing/2014/main" id="{07217F8B-96C4-6943-9467-4863C12F584A}"/>
              </a:ext>
            </a:extLst>
          </p:cNvPr>
          <p:cNvSpPr/>
          <p:nvPr/>
        </p:nvSpPr>
        <p:spPr>
          <a:xfrm>
            <a:off x="4825369" y="2799808"/>
            <a:ext cx="968142" cy="96814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65">
            <a:extLst>
              <a:ext uri="{FF2B5EF4-FFF2-40B4-BE49-F238E27FC236}">
                <a16:creationId xmlns:a16="http://schemas.microsoft.com/office/drawing/2014/main" id="{F2DE0671-231C-F24C-9F08-8CF72A1584B6}"/>
              </a:ext>
            </a:extLst>
          </p:cNvPr>
          <p:cNvGrpSpPr/>
          <p:nvPr/>
        </p:nvGrpSpPr>
        <p:grpSpPr>
          <a:xfrm>
            <a:off x="5351754" y="2097553"/>
            <a:ext cx="1001344" cy="1001344"/>
            <a:chOff x="4134956" y="2225651"/>
            <a:chExt cx="1267354" cy="1267354"/>
          </a:xfrm>
        </p:grpSpPr>
        <p:sp>
          <p:nvSpPr>
            <p:cNvPr id="46" name="Frame 39">
              <a:extLst>
                <a:ext uri="{FF2B5EF4-FFF2-40B4-BE49-F238E27FC236}">
                  <a16:creationId xmlns:a16="http://schemas.microsoft.com/office/drawing/2014/main" id="{5626D995-84EE-F24B-99B1-B8F41F8E1EDE}"/>
                </a:ext>
              </a:extLst>
            </p:cNvPr>
            <p:cNvSpPr/>
            <p:nvPr/>
          </p:nvSpPr>
          <p:spPr>
            <a:xfrm>
              <a:off x="4134956" y="2225651"/>
              <a:ext cx="1267354" cy="1267354"/>
            </a:xfrm>
            <a:prstGeom prst="frame">
              <a:avLst>
                <a:gd name="adj1" fmla="val 20016"/>
              </a:avLst>
            </a:prstGeom>
            <a:solidFill>
              <a:srgbClr val="1F497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0">
              <a:extLst>
                <a:ext uri="{FF2B5EF4-FFF2-40B4-BE49-F238E27FC236}">
                  <a16:creationId xmlns:a16="http://schemas.microsoft.com/office/drawing/2014/main" id="{FD0FB36B-D509-6749-9998-B03482F96B1E}"/>
                </a:ext>
              </a:extLst>
            </p:cNvPr>
            <p:cNvSpPr/>
            <p:nvPr/>
          </p:nvSpPr>
          <p:spPr>
            <a:xfrm>
              <a:off x="4376471" y="2467166"/>
              <a:ext cx="784322" cy="784320"/>
            </a:xfrm>
            <a:prstGeom prst="rect">
              <a:avLst/>
            </a:prstGeom>
            <a:solidFill>
              <a:srgbClr val="1F497D">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65000"/>
                    </a:schemeClr>
                  </a:solidFill>
                  <a:latin typeface="FontAwesome" pitchFamily="2" charset="0"/>
                </a:rPr>
                <a:t></a:t>
              </a:r>
              <a:endParaRPr lang="en-US" sz="3200" dirty="0">
                <a:solidFill>
                  <a:schemeClr val="bg1">
                    <a:lumMod val="65000"/>
                  </a:schemeClr>
                </a:solidFill>
              </a:endParaRPr>
            </a:p>
          </p:txBody>
        </p:sp>
      </p:grpSp>
      <p:sp>
        <p:nvSpPr>
          <p:cNvPr id="53" name="Text Box 11">
            <a:extLst>
              <a:ext uri="{FF2B5EF4-FFF2-40B4-BE49-F238E27FC236}">
                <a16:creationId xmlns:a16="http://schemas.microsoft.com/office/drawing/2014/main" id="{743D97AF-5C2E-8D4F-BF2E-5530E79F58B2}"/>
              </a:ext>
            </a:extLst>
          </p:cNvPr>
          <p:cNvSpPr txBox="1">
            <a:spLocks noChangeArrowheads="1"/>
          </p:cNvSpPr>
          <p:nvPr/>
        </p:nvSpPr>
        <p:spPr bwMode="auto">
          <a:xfrm>
            <a:off x="2605193" y="1522283"/>
            <a:ext cx="1674260" cy="8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In statistics, an interaction may arise when considering the relationship among three or more variables</a:t>
            </a:r>
            <a:endParaRPr lang="zh-CN" altLang="en-US" sz="800" dirty="0">
              <a:latin typeface="微软雅黑" panose="020B0503020204020204" pitchFamily="34" charset="-122"/>
              <a:ea typeface="微软雅黑" panose="020B0503020204020204" pitchFamily="34" charset="-122"/>
            </a:endParaRPr>
          </a:p>
        </p:txBody>
      </p:sp>
      <p:sp>
        <p:nvSpPr>
          <p:cNvPr id="54" name="Text Box 11">
            <a:extLst>
              <a:ext uri="{FF2B5EF4-FFF2-40B4-BE49-F238E27FC236}">
                <a16:creationId xmlns:a16="http://schemas.microsoft.com/office/drawing/2014/main" id="{1D4ED68B-17C5-6744-8046-40FD215D3137}"/>
              </a:ext>
            </a:extLst>
          </p:cNvPr>
          <p:cNvSpPr txBox="1">
            <a:spLocks noChangeArrowheads="1"/>
          </p:cNvSpPr>
          <p:nvPr/>
        </p:nvSpPr>
        <p:spPr bwMode="auto">
          <a:xfrm>
            <a:off x="2794260" y="3065707"/>
            <a:ext cx="1912153" cy="83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Although commonly thought of in terms of causal relationships, the concept of an interaction can also describe non-causal associations. </a:t>
            </a:r>
            <a:endParaRPr lang="zh-CN" altLang="en-US" sz="800" dirty="0">
              <a:latin typeface="微软雅黑" panose="020B0503020204020204" pitchFamily="34" charset="-122"/>
              <a:ea typeface="微软雅黑" panose="020B0503020204020204" pitchFamily="34" charset="-122"/>
            </a:endParaRPr>
          </a:p>
        </p:txBody>
      </p:sp>
      <p:sp>
        <p:nvSpPr>
          <p:cNvPr id="55" name="Text Box 11">
            <a:extLst>
              <a:ext uri="{FF2B5EF4-FFF2-40B4-BE49-F238E27FC236}">
                <a16:creationId xmlns:a16="http://schemas.microsoft.com/office/drawing/2014/main" id="{5BB7FEAD-A89C-1743-BFDC-277D80514D40}"/>
              </a:ext>
            </a:extLst>
          </p:cNvPr>
          <p:cNvSpPr txBox="1">
            <a:spLocks noChangeArrowheads="1"/>
          </p:cNvSpPr>
          <p:nvPr/>
        </p:nvSpPr>
        <p:spPr bwMode="auto">
          <a:xfrm>
            <a:off x="6988020" y="1773170"/>
            <a:ext cx="1661017" cy="103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describes a situation in which the effect of one causal variable on an outcome depends on the state of a second causal variable </a:t>
            </a:r>
            <a:endParaRPr lang="zh-CN" altLang="en-US" sz="800" dirty="0">
              <a:latin typeface="微软雅黑" panose="020B0503020204020204" pitchFamily="34" charset="-122"/>
              <a:ea typeface="微软雅黑" panose="020B0503020204020204" pitchFamily="34" charset="-122"/>
            </a:endParaRPr>
          </a:p>
        </p:txBody>
      </p:sp>
      <p:sp>
        <p:nvSpPr>
          <p:cNvPr id="56" name="Text Box 11">
            <a:extLst>
              <a:ext uri="{FF2B5EF4-FFF2-40B4-BE49-F238E27FC236}">
                <a16:creationId xmlns:a16="http://schemas.microsoft.com/office/drawing/2014/main" id="{11507947-EF2C-644F-8CB2-79560676739F}"/>
              </a:ext>
            </a:extLst>
          </p:cNvPr>
          <p:cNvSpPr txBox="1">
            <a:spLocks noChangeArrowheads="1"/>
          </p:cNvSpPr>
          <p:nvPr/>
        </p:nvSpPr>
        <p:spPr bwMode="auto">
          <a:xfrm>
            <a:off x="7021928" y="3214849"/>
            <a:ext cx="1827064"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 altLang="zh-CN" sz="800" dirty="0">
                <a:latin typeface="微软雅黑" panose="020B0503020204020204" pitchFamily="34" charset="-122"/>
                <a:ea typeface="微软雅黑" panose="020B0503020204020204" pitchFamily="34" charset="-122"/>
              </a:rPr>
              <a:t>Interactions are often considered in the context of regression analyses or factorial experiments. </a:t>
            </a:r>
            <a:endParaRPr lang="zh-CN" altLang="en-US" sz="800" dirty="0">
              <a:latin typeface="微软雅黑" panose="020B0503020204020204" pitchFamily="34" charset="-122"/>
              <a:ea typeface="微软雅黑" panose="020B0503020204020204" pitchFamily="34" charset="-122"/>
            </a:endParaRPr>
          </a:p>
        </p:txBody>
      </p:sp>
      <p:sp>
        <p:nvSpPr>
          <p:cNvPr id="57" name="TextBox 32">
            <a:extLst>
              <a:ext uri="{FF2B5EF4-FFF2-40B4-BE49-F238E27FC236}">
                <a16:creationId xmlns:a16="http://schemas.microsoft.com/office/drawing/2014/main" id="{21191D9F-D7EB-C34B-BBB2-D17A3D72D0EB}"/>
              </a:ext>
            </a:extLst>
          </p:cNvPr>
          <p:cNvSpPr txBox="1"/>
          <p:nvPr/>
        </p:nvSpPr>
        <p:spPr>
          <a:xfrm>
            <a:off x="4831122" y="486481"/>
            <a:ext cx="2251002" cy="369332"/>
          </a:xfrm>
          <a:prstGeom prst="rect">
            <a:avLst/>
          </a:prstGeom>
          <a:noFill/>
        </p:spPr>
        <p:txBody>
          <a:bodyPr wrap="square" rtlCol="0">
            <a:spAutoFit/>
          </a:bodyPr>
          <a:lstStyle/>
          <a:p>
            <a:r>
              <a:rPr lang="en-US" altLang="zh-CN" b="1" dirty="0"/>
              <a:t>Interaction effects</a:t>
            </a: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9820047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strVal val="4*#ppt_w"/>
                                          </p:val>
                                        </p:tav>
                                        <p:tav tm="100000">
                                          <p:val>
                                            <p:strVal val="#ppt_w"/>
                                          </p:val>
                                        </p:tav>
                                      </p:tavLst>
                                    </p:anim>
                                    <p:anim calcmode="lin" valueType="num">
                                      <p:cBhvr>
                                        <p:cTn id="8" dur="500" fill="hold"/>
                                        <p:tgtEl>
                                          <p:spTgt spid="41"/>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strVal val="4*#ppt_w"/>
                                          </p:val>
                                        </p:tav>
                                        <p:tav tm="100000">
                                          <p:val>
                                            <p:strVal val="#ppt_w"/>
                                          </p:val>
                                        </p:tav>
                                      </p:tavLst>
                                    </p:anim>
                                    <p:anim calcmode="lin" valueType="num">
                                      <p:cBhvr>
                                        <p:cTn id="12" dur="500" fill="hold"/>
                                        <p:tgtEl>
                                          <p:spTgt spid="43"/>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strVal val="4*#ppt_w"/>
                                          </p:val>
                                        </p:tav>
                                        <p:tav tm="100000">
                                          <p:val>
                                            <p:strVal val="#ppt_w"/>
                                          </p:val>
                                        </p:tav>
                                      </p:tavLst>
                                    </p:anim>
                                    <p:anim calcmode="lin" valueType="num">
                                      <p:cBhvr>
                                        <p:cTn id="16" dur="500" fill="hold"/>
                                        <p:tgtEl>
                                          <p:spTgt spid="42"/>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60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strVal val="4*#ppt_w"/>
                                          </p:val>
                                        </p:tav>
                                        <p:tav tm="100000">
                                          <p:val>
                                            <p:strVal val="#ppt_w"/>
                                          </p:val>
                                        </p:tav>
                                      </p:tavLst>
                                    </p:anim>
                                    <p:anim calcmode="lin" valueType="num">
                                      <p:cBhvr>
                                        <p:cTn id="20" dur="500" fill="hold"/>
                                        <p:tgtEl>
                                          <p:spTgt spid="44"/>
                                        </p:tgtEl>
                                        <p:attrNameLst>
                                          <p:attrName>ppt_h</p:attrName>
                                        </p:attrNameLst>
                                      </p:cBhvr>
                                      <p:tavLst>
                                        <p:tav tm="0">
                                          <p:val>
                                            <p:strVal val="4*#ppt_h"/>
                                          </p:val>
                                        </p:tav>
                                        <p:tav tm="100000">
                                          <p:val>
                                            <p:strVal val="#ppt_h"/>
                                          </p:val>
                                        </p:tav>
                                      </p:tavLst>
                                    </p:anim>
                                  </p:childTnLst>
                                </p:cTn>
                              </p:par>
                            </p:childTnLst>
                          </p:cTn>
                        </p:par>
                        <p:par>
                          <p:cTn id="21" fill="hold">
                            <p:stCondLst>
                              <p:cond delay="11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4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par>
                          <p:cTn id="37" fill="hold">
                            <p:stCondLst>
                              <p:cond delay="1600"/>
                            </p:stCondLst>
                            <p:childTnLst>
                              <p:par>
                                <p:cTn id="38" presetID="2" presetClass="entr" presetSubtype="8" accel="50000" decel="50000"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0-#ppt_w/2"/>
                                          </p:val>
                                        </p:tav>
                                        <p:tav tm="100000">
                                          <p:val>
                                            <p:strVal val="#ppt_x"/>
                                          </p:val>
                                        </p:tav>
                                      </p:tavLst>
                                    </p:anim>
                                    <p:anim calcmode="lin" valueType="num">
                                      <p:cBhvr additive="base">
                                        <p:cTn id="41"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53" grpId="0"/>
      <p:bldP spid="54" grpId="0"/>
      <p:bldP spid="55" grpId="0"/>
      <p:bldP spid="5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81479"/>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Chevron 42">
            <a:extLst>
              <a:ext uri="{FF2B5EF4-FFF2-40B4-BE49-F238E27FC236}">
                <a16:creationId xmlns:a16="http://schemas.microsoft.com/office/drawing/2014/main" id="{1DF0C872-490A-5D4D-84BB-E88BC6C72E3C}"/>
              </a:ext>
            </a:extLst>
          </p:cNvPr>
          <p:cNvSpPr/>
          <p:nvPr/>
        </p:nvSpPr>
        <p:spPr>
          <a:xfrm>
            <a:off x="3123844"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3">
            <a:extLst>
              <a:ext uri="{FF2B5EF4-FFF2-40B4-BE49-F238E27FC236}">
                <a16:creationId xmlns:a16="http://schemas.microsoft.com/office/drawing/2014/main" id="{D54B87E7-9CC5-8344-A4E4-1A24AFE27AC6}"/>
              </a:ext>
            </a:extLst>
          </p:cNvPr>
          <p:cNvSpPr/>
          <p:nvPr/>
        </p:nvSpPr>
        <p:spPr>
          <a:xfrm>
            <a:off x="4653290"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7">
            <a:extLst>
              <a:ext uri="{FF2B5EF4-FFF2-40B4-BE49-F238E27FC236}">
                <a16:creationId xmlns:a16="http://schemas.microsoft.com/office/drawing/2014/main" id="{3566360E-A581-1344-AE2B-A402BBB513FE}"/>
              </a:ext>
            </a:extLst>
          </p:cNvPr>
          <p:cNvSpPr/>
          <p:nvPr/>
        </p:nvSpPr>
        <p:spPr>
          <a:xfrm>
            <a:off x="6245127"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86">
            <a:extLst>
              <a:ext uri="{FF2B5EF4-FFF2-40B4-BE49-F238E27FC236}">
                <a16:creationId xmlns:a16="http://schemas.microsoft.com/office/drawing/2014/main" id="{9AE8D7DB-CBD9-6B40-81E9-29A514D3BE1B}"/>
              </a:ext>
            </a:extLst>
          </p:cNvPr>
          <p:cNvSpPr/>
          <p:nvPr/>
        </p:nvSpPr>
        <p:spPr>
          <a:xfrm>
            <a:off x="7650442" y="1228773"/>
            <a:ext cx="826825" cy="1433164"/>
          </a:xfrm>
          <a:prstGeom prst="chevron">
            <a:avLst/>
          </a:prstGeom>
          <a:solidFill>
            <a:srgbClr val="0079FF">
              <a:alpha val="21000"/>
            </a:srgbClr>
          </a:solidFill>
          <a:ln w="9525" cmpd="sng">
            <a:solidFill>
              <a:srgbClr val="9AC1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68" name="Oval 90">
            <a:extLst>
              <a:ext uri="{FF2B5EF4-FFF2-40B4-BE49-F238E27FC236}">
                <a16:creationId xmlns:a16="http://schemas.microsoft.com/office/drawing/2014/main" id="{27CCB258-3B36-6647-9B59-F16AC5ECBD63}"/>
              </a:ext>
            </a:extLst>
          </p:cNvPr>
          <p:cNvSpPr>
            <a:spLocks noChangeAspect="1"/>
          </p:cNvSpPr>
          <p:nvPr/>
        </p:nvSpPr>
        <p:spPr>
          <a:xfrm>
            <a:off x="3203034"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a:t>
            </a:r>
          </a:p>
        </p:txBody>
      </p:sp>
      <p:sp>
        <p:nvSpPr>
          <p:cNvPr id="69" name="Oval 91">
            <a:extLst>
              <a:ext uri="{FF2B5EF4-FFF2-40B4-BE49-F238E27FC236}">
                <a16:creationId xmlns:a16="http://schemas.microsoft.com/office/drawing/2014/main" id="{44716CD6-59B7-F847-A26B-E9910F3385A7}"/>
              </a:ext>
            </a:extLst>
          </p:cNvPr>
          <p:cNvSpPr>
            <a:spLocks noChangeAspect="1"/>
          </p:cNvSpPr>
          <p:nvPr/>
        </p:nvSpPr>
        <p:spPr>
          <a:xfrm>
            <a:off x="4705930"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02</a:t>
            </a:r>
            <a:endParaRPr lang="en-US" sz="1400" dirty="0">
              <a:solidFill>
                <a:schemeClr val="tx1"/>
              </a:solidFill>
            </a:endParaRPr>
          </a:p>
        </p:txBody>
      </p:sp>
      <p:sp>
        <p:nvSpPr>
          <p:cNvPr id="70" name="Oval 92">
            <a:extLst>
              <a:ext uri="{FF2B5EF4-FFF2-40B4-BE49-F238E27FC236}">
                <a16:creationId xmlns:a16="http://schemas.microsoft.com/office/drawing/2014/main" id="{440D571D-5DE2-0244-A28F-FBC13EA70311}"/>
              </a:ext>
            </a:extLst>
          </p:cNvPr>
          <p:cNvSpPr>
            <a:spLocks noChangeAspect="1"/>
          </p:cNvSpPr>
          <p:nvPr/>
        </p:nvSpPr>
        <p:spPr>
          <a:xfrm>
            <a:off x="6324619"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03</a:t>
            </a:r>
            <a:endParaRPr lang="en-US" sz="1400" dirty="0">
              <a:solidFill>
                <a:schemeClr val="tx1"/>
              </a:solidFill>
            </a:endParaRPr>
          </a:p>
        </p:txBody>
      </p:sp>
      <p:sp>
        <p:nvSpPr>
          <p:cNvPr id="71" name="Oval 93">
            <a:extLst>
              <a:ext uri="{FF2B5EF4-FFF2-40B4-BE49-F238E27FC236}">
                <a16:creationId xmlns:a16="http://schemas.microsoft.com/office/drawing/2014/main" id="{A4361CE7-B522-EE44-9090-8CF3D875EACD}"/>
              </a:ext>
            </a:extLst>
          </p:cNvPr>
          <p:cNvSpPr>
            <a:spLocks noChangeAspect="1"/>
          </p:cNvSpPr>
          <p:nvPr/>
        </p:nvSpPr>
        <p:spPr>
          <a:xfrm>
            <a:off x="7724299" y="1684208"/>
            <a:ext cx="498222" cy="498219"/>
          </a:xfrm>
          <a:prstGeom prst="ellipse">
            <a:avLst/>
          </a:prstGeom>
          <a:solidFill>
            <a:srgbClr val="0079FF"/>
          </a:solidFill>
          <a:ln w="19050" cmpd="sng">
            <a:solidFill>
              <a:srgbClr val="9AC1DD"/>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04</a:t>
            </a:r>
            <a:endParaRPr lang="en-US" sz="1400" dirty="0">
              <a:solidFill>
                <a:schemeClr val="tx1"/>
              </a:solidFill>
            </a:endParaRPr>
          </a:p>
        </p:txBody>
      </p:sp>
      <p:sp>
        <p:nvSpPr>
          <p:cNvPr id="72" name="Text Box 11">
            <a:extLst>
              <a:ext uri="{FF2B5EF4-FFF2-40B4-BE49-F238E27FC236}">
                <a16:creationId xmlns:a16="http://schemas.microsoft.com/office/drawing/2014/main" id="{B994CED8-D660-6F4D-A9D9-EE0FBEB31A5C}"/>
              </a:ext>
            </a:extLst>
          </p:cNvPr>
          <p:cNvSpPr txBox="1">
            <a:spLocks noChangeArrowheads="1"/>
          </p:cNvSpPr>
          <p:nvPr/>
        </p:nvSpPr>
        <p:spPr bwMode="auto">
          <a:xfrm>
            <a:off x="2688005" y="3150871"/>
            <a:ext cx="1273054"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Use the parameter we select from </a:t>
            </a:r>
            <a:r>
              <a:rPr lang="en-US" altLang="zh-CN" sz="800" dirty="0" err="1">
                <a:solidFill>
                  <a:srgbClr val="FFFFFF"/>
                </a:solidFill>
                <a:latin typeface="微软雅黑" panose="020B0503020204020204" pitchFamily="34" charset="-122"/>
                <a:ea typeface="微软雅黑" panose="020B0503020204020204" pitchFamily="34" charset="-122"/>
              </a:rPr>
              <a:t>Pvalue</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3" name="Text Box 11">
            <a:extLst>
              <a:ext uri="{FF2B5EF4-FFF2-40B4-BE49-F238E27FC236}">
                <a16:creationId xmlns:a16="http://schemas.microsoft.com/office/drawing/2014/main" id="{FD08B2AB-DD2C-4249-8421-DF6E58A24388}"/>
              </a:ext>
            </a:extLst>
          </p:cNvPr>
          <p:cNvSpPr txBox="1">
            <a:spLocks noChangeArrowheads="1"/>
          </p:cNvSpPr>
          <p:nvPr/>
        </p:nvSpPr>
        <p:spPr bwMode="auto">
          <a:xfrm>
            <a:off x="4331385" y="3182557"/>
            <a:ext cx="1156981"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Split the data into train and test parts</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4" name="Text Box 11">
            <a:extLst>
              <a:ext uri="{FF2B5EF4-FFF2-40B4-BE49-F238E27FC236}">
                <a16:creationId xmlns:a16="http://schemas.microsoft.com/office/drawing/2014/main" id="{DC43A310-35F8-8144-B40A-7C734A1302C4}"/>
              </a:ext>
            </a:extLst>
          </p:cNvPr>
          <p:cNvSpPr txBox="1">
            <a:spLocks noChangeArrowheads="1"/>
          </p:cNvSpPr>
          <p:nvPr/>
        </p:nvSpPr>
        <p:spPr bwMode="auto">
          <a:xfrm>
            <a:off x="5727462" y="3100069"/>
            <a:ext cx="1416984"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Remove whitespace from </a:t>
            </a:r>
            <a:r>
              <a:rPr lang="en-US" altLang="zh-CN" sz="800" dirty="0" err="1">
                <a:solidFill>
                  <a:srgbClr val="FFFFFF"/>
                </a:solidFill>
                <a:latin typeface="微软雅黑" panose="020B0503020204020204" pitchFamily="34" charset="-122"/>
                <a:ea typeface="微软雅黑" panose="020B0503020204020204" pitchFamily="34" charset="-122"/>
              </a:rPr>
              <a:t>df</a:t>
            </a:r>
            <a:r>
              <a:rPr lang="en-US" altLang="zh-CN" sz="800" dirty="0">
                <a:solidFill>
                  <a:srgbClr val="FFFFFF"/>
                </a:solidFill>
                <a:latin typeface="微软雅黑" panose="020B0503020204020204" pitchFamily="34" charset="-122"/>
                <a:ea typeface="微软雅黑" panose="020B0503020204020204" pitchFamily="34" charset="-122"/>
              </a:rPr>
              <a:t>, then, use stepwise function to get result</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
        <p:nvSpPr>
          <p:cNvPr id="75" name="Text Box 11">
            <a:extLst>
              <a:ext uri="{FF2B5EF4-FFF2-40B4-BE49-F238E27FC236}">
                <a16:creationId xmlns:a16="http://schemas.microsoft.com/office/drawing/2014/main" id="{FFD8E5AA-E645-FB4E-BC30-5CC33099FCFE}"/>
              </a:ext>
            </a:extLst>
          </p:cNvPr>
          <p:cNvSpPr txBox="1">
            <a:spLocks noChangeArrowheads="1"/>
          </p:cNvSpPr>
          <p:nvPr/>
        </p:nvSpPr>
        <p:spPr bwMode="auto">
          <a:xfrm>
            <a:off x="7409186" y="3183158"/>
            <a:ext cx="1156981"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Find is there has relation between two feature</a:t>
            </a:r>
            <a:endParaRPr lang="zh-CN" altLang="en-US" sz="8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1893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ppt_x</p:attrName>
                                        </p:attrNameLst>
                                      </p:cBhvr>
                                      <p:tavLst>
                                        <p:tav tm="0">
                                          <p:val>
                                            <p:strVal val="#ppt_x-#ppt_w*1.125000"/>
                                          </p:val>
                                        </p:tav>
                                        <p:tav tm="100000">
                                          <p:val>
                                            <p:strVal val="#ppt_x"/>
                                          </p:val>
                                        </p:tav>
                                      </p:tavLst>
                                    </p:anim>
                                    <p:animEffect transition="in" filter="wipe(right)">
                                      <p:cBhvr>
                                        <p:cTn id="8" dur="500"/>
                                        <p:tgtEl>
                                          <p:spTgt spid="64"/>
                                        </p:tgtEl>
                                      </p:cBhvr>
                                    </p:animEffect>
                                  </p:childTnLst>
                                </p:cTn>
                              </p:par>
                              <p:par>
                                <p:cTn id="9" presetID="12" presetClass="entr" presetSubtype="8" fill="hold" grpId="0" nodeType="withEffect">
                                  <p:stCondLst>
                                    <p:cond delay="2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p:tgtEl>
                                          <p:spTgt spid="65"/>
                                        </p:tgtEl>
                                        <p:attrNameLst>
                                          <p:attrName>ppt_x</p:attrName>
                                        </p:attrNameLst>
                                      </p:cBhvr>
                                      <p:tavLst>
                                        <p:tav tm="0">
                                          <p:val>
                                            <p:strVal val="#ppt_x-#ppt_w*1.125000"/>
                                          </p:val>
                                        </p:tav>
                                        <p:tav tm="100000">
                                          <p:val>
                                            <p:strVal val="#ppt_x"/>
                                          </p:val>
                                        </p:tav>
                                      </p:tavLst>
                                    </p:anim>
                                    <p:animEffect transition="in" filter="wipe(right)">
                                      <p:cBhvr>
                                        <p:cTn id="12" dur="500"/>
                                        <p:tgtEl>
                                          <p:spTgt spid="65"/>
                                        </p:tgtEl>
                                      </p:cBhvr>
                                    </p:animEffect>
                                  </p:childTnLst>
                                </p:cTn>
                              </p:par>
                              <p:par>
                                <p:cTn id="13" presetID="12" presetClass="entr" presetSubtype="8" fill="hold" grpId="0" nodeType="withEffect">
                                  <p:stCondLst>
                                    <p:cond delay="4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p:tgtEl>
                                          <p:spTgt spid="66"/>
                                        </p:tgtEl>
                                        <p:attrNameLst>
                                          <p:attrName>ppt_x</p:attrName>
                                        </p:attrNameLst>
                                      </p:cBhvr>
                                      <p:tavLst>
                                        <p:tav tm="0">
                                          <p:val>
                                            <p:strVal val="#ppt_x-#ppt_w*1.125000"/>
                                          </p:val>
                                        </p:tav>
                                        <p:tav tm="100000">
                                          <p:val>
                                            <p:strVal val="#ppt_x"/>
                                          </p:val>
                                        </p:tav>
                                      </p:tavLst>
                                    </p:anim>
                                    <p:animEffect transition="in" filter="wipe(right)">
                                      <p:cBhvr>
                                        <p:cTn id="16" dur="500"/>
                                        <p:tgtEl>
                                          <p:spTgt spid="66"/>
                                        </p:tgtEl>
                                      </p:cBhvr>
                                    </p:animEffect>
                                  </p:childTnLst>
                                </p:cTn>
                              </p:par>
                              <p:par>
                                <p:cTn id="17" presetID="12" presetClass="entr" presetSubtype="8" fill="hold" grpId="0" nodeType="withEffect">
                                  <p:stCondLst>
                                    <p:cond delay="60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p:tgtEl>
                                          <p:spTgt spid="67"/>
                                        </p:tgtEl>
                                        <p:attrNameLst>
                                          <p:attrName>ppt_x</p:attrName>
                                        </p:attrNameLst>
                                      </p:cBhvr>
                                      <p:tavLst>
                                        <p:tav tm="0">
                                          <p:val>
                                            <p:strVal val="#ppt_x-#ppt_w*1.125000"/>
                                          </p:val>
                                        </p:tav>
                                        <p:tav tm="100000">
                                          <p:val>
                                            <p:strVal val="#ppt_x"/>
                                          </p:val>
                                        </p:tav>
                                      </p:tavLst>
                                    </p:anim>
                                    <p:animEffect transition="in" filter="wipe(right)">
                                      <p:cBhvr>
                                        <p:cTn id="20" dur="500"/>
                                        <p:tgtEl>
                                          <p:spTgt spid="67"/>
                                        </p:tgtEl>
                                      </p:cBhvr>
                                    </p:animEffect>
                                  </p:childTnLst>
                                </p:cTn>
                              </p:par>
                            </p:childTnLst>
                          </p:cTn>
                        </p:par>
                        <p:par>
                          <p:cTn id="21" fill="hold">
                            <p:stCondLst>
                              <p:cond delay="1100"/>
                            </p:stCondLst>
                            <p:childTnLst>
                              <p:par>
                                <p:cTn id="22" presetID="23" presetClass="entr" presetSubtype="32"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strVal val="4*#ppt_w"/>
                                          </p:val>
                                        </p:tav>
                                        <p:tav tm="100000">
                                          <p:val>
                                            <p:strVal val="#ppt_w"/>
                                          </p:val>
                                        </p:tav>
                                      </p:tavLst>
                                    </p:anim>
                                    <p:anim calcmode="lin" valueType="num">
                                      <p:cBhvr>
                                        <p:cTn id="25" dur="500" fill="hold"/>
                                        <p:tgtEl>
                                          <p:spTgt spid="68"/>
                                        </p:tgtEl>
                                        <p:attrNameLst>
                                          <p:attrName>ppt_h</p:attrName>
                                        </p:attrNameLst>
                                      </p:cBhvr>
                                      <p:tavLst>
                                        <p:tav tm="0">
                                          <p:val>
                                            <p:strVal val="4*#ppt_h"/>
                                          </p:val>
                                        </p:tav>
                                        <p:tav tm="100000">
                                          <p:val>
                                            <p:strVal val="#ppt_h"/>
                                          </p:val>
                                        </p:tav>
                                      </p:tavLst>
                                    </p:anim>
                                  </p:childTnLst>
                                </p:cTn>
                              </p:par>
                              <p:par>
                                <p:cTn id="26" presetID="23" presetClass="entr" presetSubtype="32" fill="hold" grpId="0" nodeType="withEffect">
                                  <p:stCondLst>
                                    <p:cond delay="20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strVal val="4*#ppt_w"/>
                                          </p:val>
                                        </p:tav>
                                        <p:tav tm="100000">
                                          <p:val>
                                            <p:strVal val="#ppt_w"/>
                                          </p:val>
                                        </p:tav>
                                      </p:tavLst>
                                    </p:anim>
                                    <p:anim calcmode="lin" valueType="num">
                                      <p:cBhvr>
                                        <p:cTn id="29" dur="500" fill="hold"/>
                                        <p:tgtEl>
                                          <p:spTgt spid="69"/>
                                        </p:tgtEl>
                                        <p:attrNameLst>
                                          <p:attrName>ppt_h</p:attrName>
                                        </p:attrNameLst>
                                      </p:cBhvr>
                                      <p:tavLst>
                                        <p:tav tm="0">
                                          <p:val>
                                            <p:strVal val="4*#ppt_h"/>
                                          </p:val>
                                        </p:tav>
                                        <p:tav tm="100000">
                                          <p:val>
                                            <p:strVal val="#ppt_h"/>
                                          </p:val>
                                        </p:tav>
                                      </p:tavLst>
                                    </p:anim>
                                  </p:childTnLst>
                                </p:cTn>
                              </p:par>
                              <p:par>
                                <p:cTn id="30" presetID="23" presetClass="entr" presetSubtype="32" fill="hold" grpId="0" nodeType="withEffect">
                                  <p:stCondLst>
                                    <p:cond delay="40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strVal val="4*#ppt_w"/>
                                          </p:val>
                                        </p:tav>
                                        <p:tav tm="100000">
                                          <p:val>
                                            <p:strVal val="#ppt_w"/>
                                          </p:val>
                                        </p:tav>
                                      </p:tavLst>
                                    </p:anim>
                                    <p:anim calcmode="lin" valueType="num">
                                      <p:cBhvr>
                                        <p:cTn id="33" dur="500" fill="hold"/>
                                        <p:tgtEl>
                                          <p:spTgt spid="70"/>
                                        </p:tgtEl>
                                        <p:attrNameLst>
                                          <p:attrName>ppt_h</p:attrName>
                                        </p:attrNameLst>
                                      </p:cBhvr>
                                      <p:tavLst>
                                        <p:tav tm="0">
                                          <p:val>
                                            <p:strVal val="4*#ppt_h"/>
                                          </p:val>
                                        </p:tav>
                                        <p:tav tm="100000">
                                          <p:val>
                                            <p:strVal val="#ppt_h"/>
                                          </p:val>
                                        </p:tav>
                                      </p:tavLst>
                                    </p:anim>
                                  </p:childTnLst>
                                </p:cTn>
                              </p:par>
                              <p:par>
                                <p:cTn id="34" presetID="23" presetClass="entr" presetSubtype="32" fill="hold" grpId="0" nodeType="withEffect">
                                  <p:stCondLst>
                                    <p:cond delay="600"/>
                                  </p:stCondLst>
                                  <p:childTnLst>
                                    <p:set>
                                      <p:cBhvr>
                                        <p:cTn id="35" dur="1" fill="hold">
                                          <p:stCondLst>
                                            <p:cond delay="0"/>
                                          </p:stCondLst>
                                        </p:cTn>
                                        <p:tgtEl>
                                          <p:spTgt spid="71"/>
                                        </p:tgtEl>
                                        <p:attrNameLst>
                                          <p:attrName>style.visibility</p:attrName>
                                        </p:attrNameLst>
                                      </p:cBhvr>
                                      <p:to>
                                        <p:strVal val="visible"/>
                                      </p:to>
                                    </p:set>
                                    <p:anim calcmode="lin" valueType="num">
                                      <p:cBhvr>
                                        <p:cTn id="36" dur="500" fill="hold"/>
                                        <p:tgtEl>
                                          <p:spTgt spid="71"/>
                                        </p:tgtEl>
                                        <p:attrNameLst>
                                          <p:attrName>ppt_w</p:attrName>
                                        </p:attrNameLst>
                                      </p:cBhvr>
                                      <p:tavLst>
                                        <p:tav tm="0">
                                          <p:val>
                                            <p:strVal val="4*#ppt_w"/>
                                          </p:val>
                                        </p:tav>
                                        <p:tav tm="100000">
                                          <p:val>
                                            <p:strVal val="#ppt_w"/>
                                          </p:val>
                                        </p:tav>
                                      </p:tavLst>
                                    </p:anim>
                                    <p:anim calcmode="lin" valueType="num">
                                      <p:cBhvr>
                                        <p:cTn id="37" dur="500" fill="hold"/>
                                        <p:tgtEl>
                                          <p:spTgt spid="71"/>
                                        </p:tgtEl>
                                        <p:attrNameLst>
                                          <p:attrName>ppt_h</p:attrName>
                                        </p:attrNameLst>
                                      </p:cBhvr>
                                      <p:tavLst>
                                        <p:tav tm="0">
                                          <p:val>
                                            <p:strVal val="4*#ppt_h"/>
                                          </p:val>
                                        </p:tav>
                                        <p:tav tm="100000">
                                          <p:val>
                                            <p:strVal val="#ppt_h"/>
                                          </p:val>
                                        </p:tav>
                                      </p:tavLst>
                                    </p:anim>
                                  </p:childTnLst>
                                </p:cTn>
                              </p:par>
                              <p:par>
                                <p:cTn id="38" presetID="14" presetClass="entr" presetSubtype="1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randombar(horizontal)">
                                      <p:cBhvr>
                                        <p:cTn id="40" dur="500"/>
                                        <p:tgtEl>
                                          <p:spTgt spid="72"/>
                                        </p:tgtEl>
                                      </p:cBhvr>
                                    </p:animEffect>
                                  </p:childTnLst>
                                </p:cTn>
                              </p:par>
                              <p:par>
                                <p:cTn id="41" presetID="14" presetClass="entr" presetSubtype="10" fill="hold" grpId="0" nodeType="withEffect">
                                  <p:stCondLst>
                                    <p:cond delay="200"/>
                                  </p:stCondLst>
                                  <p:childTnLst>
                                    <p:set>
                                      <p:cBhvr>
                                        <p:cTn id="42" dur="1" fill="hold">
                                          <p:stCondLst>
                                            <p:cond delay="0"/>
                                          </p:stCondLst>
                                        </p:cTn>
                                        <p:tgtEl>
                                          <p:spTgt spid="73"/>
                                        </p:tgtEl>
                                        <p:attrNameLst>
                                          <p:attrName>style.visibility</p:attrName>
                                        </p:attrNameLst>
                                      </p:cBhvr>
                                      <p:to>
                                        <p:strVal val="visible"/>
                                      </p:to>
                                    </p:set>
                                    <p:animEffect transition="in" filter="randombar(horizontal)">
                                      <p:cBhvr>
                                        <p:cTn id="43" dur="500"/>
                                        <p:tgtEl>
                                          <p:spTgt spid="73"/>
                                        </p:tgtEl>
                                      </p:cBhvr>
                                    </p:animEffect>
                                  </p:childTnLst>
                                </p:cTn>
                              </p:par>
                              <p:par>
                                <p:cTn id="44" presetID="14" presetClass="entr" presetSubtype="10" fill="hold" grpId="0" nodeType="withEffect">
                                  <p:stCondLst>
                                    <p:cond delay="400"/>
                                  </p:stCondLst>
                                  <p:childTnLst>
                                    <p:set>
                                      <p:cBhvr>
                                        <p:cTn id="45" dur="1" fill="hold">
                                          <p:stCondLst>
                                            <p:cond delay="0"/>
                                          </p:stCondLst>
                                        </p:cTn>
                                        <p:tgtEl>
                                          <p:spTgt spid="74"/>
                                        </p:tgtEl>
                                        <p:attrNameLst>
                                          <p:attrName>style.visibility</p:attrName>
                                        </p:attrNameLst>
                                      </p:cBhvr>
                                      <p:to>
                                        <p:strVal val="visible"/>
                                      </p:to>
                                    </p:set>
                                    <p:animEffect transition="in" filter="randombar(horizontal)">
                                      <p:cBhvr>
                                        <p:cTn id="46" dur="500"/>
                                        <p:tgtEl>
                                          <p:spTgt spid="74"/>
                                        </p:tgtEl>
                                      </p:cBhvr>
                                    </p:animEffect>
                                  </p:childTnLst>
                                </p:cTn>
                              </p:par>
                              <p:par>
                                <p:cTn id="47" presetID="14" presetClass="entr" presetSubtype="10" fill="hold" grpId="0" nodeType="withEffect">
                                  <p:stCondLst>
                                    <p:cond delay="600"/>
                                  </p:stCondLst>
                                  <p:childTnLst>
                                    <p:set>
                                      <p:cBhvr>
                                        <p:cTn id="48" dur="1" fill="hold">
                                          <p:stCondLst>
                                            <p:cond delay="0"/>
                                          </p:stCondLst>
                                        </p:cTn>
                                        <p:tgtEl>
                                          <p:spTgt spid="75"/>
                                        </p:tgtEl>
                                        <p:attrNameLst>
                                          <p:attrName>style.visibility</p:attrName>
                                        </p:attrNameLst>
                                      </p:cBhvr>
                                      <p:to>
                                        <p:strVal val="visible"/>
                                      </p:to>
                                    </p:set>
                                    <p:animEffect transition="in" filter="randombar(horizontal)">
                                      <p:cBhvr>
                                        <p:cTn id="4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81479"/>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矩形 55">
            <a:extLst>
              <a:ext uri="{FF2B5EF4-FFF2-40B4-BE49-F238E27FC236}">
                <a16:creationId xmlns:a16="http://schemas.microsoft.com/office/drawing/2014/main" id="{95C1E549-80D9-E540-95EC-595833B2B3B3}"/>
              </a:ext>
            </a:extLst>
          </p:cNvPr>
          <p:cNvSpPr/>
          <p:nvPr/>
        </p:nvSpPr>
        <p:spPr>
          <a:xfrm>
            <a:off x="2811528" y="3134832"/>
            <a:ext cx="5947728" cy="830997"/>
          </a:xfrm>
          <a:prstGeom prst="rect">
            <a:avLst/>
          </a:prstGeom>
        </p:spPr>
        <p:txBody>
          <a:bodyPr wrap="square">
            <a:spAutoFit/>
          </a:bodyPr>
          <a:lstStyle/>
          <a:p>
            <a:r>
              <a:rPr lang="en-US" altLang="zh-CN" sz="1600" dirty="0"/>
              <a:t>Here is how we achieve the  Interaction, we need try every two features we guess are interacted, till we find some interaction between some features.</a:t>
            </a:r>
            <a:endParaRPr lang="zh-CN" altLang="zh-CN" sz="1600" dirty="0"/>
          </a:p>
        </p:txBody>
      </p:sp>
      <p:cxnSp>
        <p:nvCxnSpPr>
          <p:cNvPr id="65" name="直接连接符 23">
            <a:extLst>
              <a:ext uri="{FF2B5EF4-FFF2-40B4-BE49-F238E27FC236}">
                <a16:creationId xmlns:a16="http://schemas.microsoft.com/office/drawing/2014/main" id="{FFF55B9D-587B-774D-B139-E418CE00383D}"/>
              </a:ext>
            </a:extLst>
          </p:cNvPr>
          <p:cNvCxnSpPr/>
          <p:nvPr/>
        </p:nvCxnSpPr>
        <p:spPr>
          <a:xfrm>
            <a:off x="2968825" y="2042000"/>
            <a:ext cx="100245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D35D3239-728E-B544-98B8-01BE2424252E}"/>
              </a:ext>
            </a:extLst>
          </p:cNvPr>
          <p:cNvPicPr>
            <a:picLocks noChangeAspect="1"/>
          </p:cNvPicPr>
          <p:nvPr/>
        </p:nvPicPr>
        <p:blipFill>
          <a:blip r:embed="rId8"/>
          <a:stretch>
            <a:fillRect/>
          </a:stretch>
        </p:blipFill>
        <p:spPr>
          <a:xfrm>
            <a:off x="2284426" y="1142911"/>
            <a:ext cx="6859574" cy="1326363"/>
          </a:xfrm>
          <a:prstGeom prst="rect">
            <a:avLst/>
          </a:prstGeom>
        </p:spPr>
      </p:pic>
    </p:spTree>
    <p:extLst>
      <p:ext uri="{BB962C8B-B14F-4D97-AF65-F5344CB8AC3E}">
        <p14:creationId xmlns:p14="http://schemas.microsoft.com/office/powerpoint/2010/main" val="2551687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600"/>
                                  </p:stCondLst>
                                  <p:childTnLst>
                                    <p:set>
                                      <p:cBhvr>
                                        <p:cTn id="6" dur="1" fill="hold">
                                          <p:stCondLst>
                                            <p:cond delay="0"/>
                                          </p:stCondLst>
                                        </p:cTn>
                                        <p:tgtEl>
                                          <p:spTgt spid="65"/>
                                        </p:tgtEl>
                                        <p:attrNameLst>
                                          <p:attrName>style.visibility</p:attrName>
                                        </p:attrNameLst>
                                      </p:cBhvr>
                                      <p:to>
                                        <p:strVal val="visible"/>
                                      </p:to>
                                    </p:set>
                                    <p:animEffect transition="in" filter="barn(outVertical)">
                                      <p:cBhvr>
                                        <p:cTn id="7" dur="250"/>
                                        <p:tgtEl>
                                          <p:spTgt spid="65"/>
                                        </p:tgtEl>
                                      </p:cBhvr>
                                    </p:animEffect>
                                  </p:childTnLst>
                                </p:cTn>
                              </p:par>
                              <p:par>
                                <p:cTn id="8" presetID="10" presetClass="entr" presetSubtype="0" fill="hold" grpId="0" nodeType="withEffect">
                                  <p:stCondLst>
                                    <p:cond delay="310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81479"/>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58" name="组 60">
            <a:extLst>
              <a:ext uri="{FF2B5EF4-FFF2-40B4-BE49-F238E27FC236}">
                <a16:creationId xmlns:a16="http://schemas.microsoft.com/office/drawing/2014/main" id="{4A6B9649-3E0E-EC48-9CED-49FF417509D6}"/>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C68666B3-E971-704C-9358-A0C9B85A5FA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9B42034D-70F1-2040-BB7D-325CBE21E41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CB3B28E-162E-0342-9B39-5A12AE70DE47}"/>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FDF9A909-D64E-B949-9B64-238102A0285E}"/>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728B7298-23EF-C747-9D8B-A83FBA5DEE47}"/>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4" name="Group 19">
            <a:extLst>
              <a:ext uri="{FF2B5EF4-FFF2-40B4-BE49-F238E27FC236}">
                <a16:creationId xmlns:a16="http://schemas.microsoft.com/office/drawing/2014/main" id="{0960B94B-3602-2345-941F-5910DF15DDF1}"/>
              </a:ext>
            </a:extLst>
          </p:cNvPr>
          <p:cNvGrpSpPr>
            <a:grpSpLocks/>
          </p:cNvGrpSpPr>
          <p:nvPr/>
        </p:nvGrpSpPr>
        <p:grpSpPr bwMode="auto">
          <a:xfrm flipH="1">
            <a:off x="2252448" y="745431"/>
            <a:ext cx="2291615" cy="3186520"/>
            <a:chOff x="975" y="255"/>
            <a:chExt cx="3447" cy="4065"/>
          </a:xfrm>
        </p:grpSpPr>
        <p:grpSp>
          <p:nvGrpSpPr>
            <p:cNvPr id="65" name="Group 20">
              <a:extLst>
                <a:ext uri="{FF2B5EF4-FFF2-40B4-BE49-F238E27FC236}">
                  <a16:creationId xmlns:a16="http://schemas.microsoft.com/office/drawing/2014/main" id="{EA30C88C-CFFB-314E-A425-FCAEF86A430C}"/>
                </a:ext>
              </a:extLst>
            </p:cNvPr>
            <p:cNvGrpSpPr>
              <a:grpSpLocks/>
            </p:cNvGrpSpPr>
            <p:nvPr/>
          </p:nvGrpSpPr>
          <p:grpSpPr bwMode="auto">
            <a:xfrm>
              <a:off x="975" y="283"/>
              <a:ext cx="3447" cy="4037"/>
              <a:chOff x="975" y="300"/>
              <a:chExt cx="3447" cy="4037"/>
            </a:xfrm>
          </p:grpSpPr>
          <p:pic>
            <p:nvPicPr>
              <p:cNvPr id="67" name="Picture 21" descr="T1">
                <a:extLst>
                  <a:ext uri="{FF2B5EF4-FFF2-40B4-BE49-F238E27FC236}">
                    <a16:creationId xmlns:a16="http://schemas.microsoft.com/office/drawing/2014/main" id="{2C874270-BA01-8C4A-905D-3B4459C643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2" descr="T2">
                <a:extLst>
                  <a:ext uri="{FF2B5EF4-FFF2-40B4-BE49-F238E27FC236}">
                    <a16:creationId xmlns:a16="http://schemas.microsoft.com/office/drawing/2014/main" id="{FCEEBEE9-ED57-5540-B008-7033AB9C1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23" descr="T3">
              <a:extLst>
                <a:ext uri="{FF2B5EF4-FFF2-40B4-BE49-F238E27FC236}">
                  <a16:creationId xmlns:a16="http://schemas.microsoft.com/office/drawing/2014/main" id="{0F0E0F6A-D7FB-3746-A6D4-2CCB2B3F5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255"/>
              <a:ext cx="3447" cy="4065"/>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矩形 55">
            <a:extLst>
              <a:ext uri="{FF2B5EF4-FFF2-40B4-BE49-F238E27FC236}">
                <a16:creationId xmlns:a16="http://schemas.microsoft.com/office/drawing/2014/main" id="{862CCE8F-E6AE-D242-84FB-B5B39632AE54}"/>
              </a:ext>
            </a:extLst>
          </p:cNvPr>
          <p:cNvSpPr/>
          <p:nvPr/>
        </p:nvSpPr>
        <p:spPr>
          <a:xfrm>
            <a:off x="2815005" y="3602017"/>
            <a:ext cx="5947728" cy="1077218"/>
          </a:xfrm>
          <a:prstGeom prst="rect">
            <a:avLst/>
          </a:prstGeom>
        </p:spPr>
        <p:txBody>
          <a:bodyPr wrap="square">
            <a:spAutoFit/>
          </a:bodyPr>
          <a:lstStyle/>
          <a:p>
            <a:r>
              <a:rPr lang="en-US" altLang="zh-CN" sz="1600" dirty="0"/>
              <a:t>As the conclusion part, we found there has strong interaction effects at value feature with International Reputation feature and Skill Moves feature with Reactions feature. Also, it is better to use Regularization function by using Ridge model than using Interaction effects.</a:t>
            </a:r>
            <a:endParaRPr lang="zh-CN" altLang="zh-CN" sz="1600" dirty="0"/>
          </a:p>
        </p:txBody>
      </p:sp>
      <p:sp>
        <p:nvSpPr>
          <p:cNvPr id="70" name="文本框 6">
            <a:extLst>
              <a:ext uri="{FF2B5EF4-FFF2-40B4-BE49-F238E27FC236}">
                <a16:creationId xmlns:a16="http://schemas.microsoft.com/office/drawing/2014/main" id="{FA42E381-4007-1A48-8AAA-9A59089FCE58}"/>
              </a:ext>
            </a:extLst>
          </p:cNvPr>
          <p:cNvSpPr txBox="1"/>
          <p:nvPr/>
        </p:nvSpPr>
        <p:spPr>
          <a:xfrm>
            <a:off x="2874429" y="1482306"/>
            <a:ext cx="1134953" cy="338554"/>
          </a:xfrm>
          <a:prstGeom prst="rect">
            <a:avLst/>
          </a:prstGeom>
          <a:noFill/>
        </p:spPr>
        <p:txBody>
          <a:bodyPr wrap="square" rtlCol="0">
            <a:spAutoFit/>
          </a:bodyPr>
          <a:lstStyle/>
          <a:p>
            <a:pPr algn="ctr"/>
            <a:r>
              <a:rPr lang="en-US" altLang="zh-CN" sz="1600" b="1" dirty="0"/>
              <a:t>Interaction</a:t>
            </a:r>
            <a:endParaRPr lang="zh-CN" altLang="en-US" sz="1600" b="1" dirty="0">
              <a:latin typeface="微软雅黑" panose="020B0503020204020204" pitchFamily="34" charset="-122"/>
              <a:ea typeface="微软雅黑" panose="020B0503020204020204" pitchFamily="34" charset="-122"/>
            </a:endParaRPr>
          </a:p>
        </p:txBody>
      </p:sp>
      <p:cxnSp>
        <p:nvCxnSpPr>
          <p:cNvPr id="71" name="直接连接符 23">
            <a:extLst>
              <a:ext uri="{FF2B5EF4-FFF2-40B4-BE49-F238E27FC236}">
                <a16:creationId xmlns:a16="http://schemas.microsoft.com/office/drawing/2014/main" id="{45F55CC3-5DEC-404A-874D-107E469298F1}"/>
              </a:ext>
            </a:extLst>
          </p:cNvPr>
          <p:cNvCxnSpPr/>
          <p:nvPr/>
        </p:nvCxnSpPr>
        <p:spPr>
          <a:xfrm>
            <a:off x="2968825" y="2042000"/>
            <a:ext cx="1002457"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72" name="图片 71">
            <a:extLst>
              <a:ext uri="{FF2B5EF4-FFF2-40B4-BE49-F238E27FC236}">
                <a16:creationId xmlns:a16="http://schemas.microsoft.com/office/drawing/2014/main" id="{E6D19575-E495-7345-8C02-A3B194809465}"/>
              </a:ext>
            </a:extLst>
          </p:cNvPr>
          <p:cNvPicPr>
            <a:picLocks noChangeAspect="1"/>
          </p:cNvPicPr>
          <p:nvPr/>
        </p:nvPicPr>
        <p:blipFill>
          <a:blip r:embed="rId9"/>
          <a:stretch>
            <a:fillRect/>
          </a:stretch>
        </p:blipFill>
        <p:spPr>
          <a:xfrm>
            <a:off x="4824496" y="641372"/>
            <a:ext cx="3637302" cy="2872568"/>
          </a:xfrm>
          <a:prstGeom prst="rect">
            <a:avLst/>
          </a:prstGeom>
        </p:spPr>
      </p:pic>
    </p:spTree>
    <p:extLst>
      <p:ext uri="{BB962C8B-B14F-4D97-AF65-F5344CB8AC3E}">
        <p14:creationId xmlns:p14="http://schemas.microsoft.com/office/powerpoint/2010/main" val="13916982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5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6" presetClass="entr" presetSubtype="37" fill="hold" nodeType="withEffect">
                                  <p:stCondLst>
                                    <p:cond delay="1600"/>
                                  </p:stCondLst>
                                  <p:childTnLst>
                                    <p:set>
                                      <p:cBhvr>
                                        <p:cTn id="9" dur="1" fill="hold">
                                          <p:stCondLst>
                                            <p:cond delay="0"/>
                                          </p:stCondLst>
                                        </p:cTn>
                                        <p:tgtEl>
                                          <p:spTgt spid="71"/>
                                        </p:tgtEl>
                                        <p:attrNameLst>
                                          <p:attrName>style.visibility</p:attrName>
                                        </p:attrNameLst>
                                      </p:cBhvr>
                                      <p:to>
                                        <p:strVal val="visible"/>
                                      </p:to>
                                    </p:set>
                                    <p:animEffect transition="in" filter="barn(outVertical)">
                                      <p:cBhvr>
                                        <p:cTn id="10" dur="250"/>
                                        <p:tgtEl>
                                          <p:spTgt spid="71"/>
                                        </p:tgtEl>
                                      </p:cBhvr>
                                    </p:animEffect>
                                  </p:childTnLst>
                                </p:cTn>
                              </p:par>
                              <p:par>
                                <p:cTn id="11" presetID="10" presetClass="entr" presetSubtype="0" fill="hold" grpId="0" nodeType="withEffect">
                                  <p:stCondLst>
                                    <p:cond delay="3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1000"/>
                                        <p:tgtEl>
                                          <p:spTgt spid="69"/>
                                        </p:tgtEl>
                                      </p:cBhvr>
                                    </p:animEffect>
                                  </p:childTnLst>
                                </p:cTn>
                              </p:par>
                              <p:par>
                                <p:cTn id="14" presetID="2" presetClass="entr" presetSubtype="2" accel="50000" decel="5000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1+#ppt_w/2"/>
                                          </p:val>
                                        </p:tav>
                                        <p:tav tm="100000">
                                          <p:val>
                                            <p:strVal val="#ppt_x"/>
                                          </p:val>
                                        </p:tav>
                                      </p:tavLst>
                                    </p:anim>
                                    <p:anim calcmode="lin" valueType="num">
                                      <p:cBhvr additive="base">
                                        <p:cTn id="1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065933D2-E020-E842-A3BA-6B1E249AAE71}"/>
              </a:ext>
            </a:extLst>
          </p:cNvPr>
          <p:cNvGrpSpPr>
            <a:grpSpLocks/>
          </p:cNvGrpSpPr>
          <p:nvPr/>
        </p:nvGrpSpPr>
        <p:grpSpPr bwMode="auto">
          <a:xfrm>
            <a:off x="2391691" y="1351354"/>
            <a:ext cx="6749639"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CBED6411-2831-2048-B339-1CC8C63E3BC1}"/>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BE0BC756-FB1C-7D40-98EA-45BCE8B2DA3C}"/>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A3AF865E-4709-4C42-906E-A22053A95668}"/>
              </a:ext>
            </a:extLst>
          </p:cNvPr>
          <p:cNvSpPr txBox="1">
            <a:spLocks noChangeArrowheads="1"/>
          </p:cNvSpPr>
          <p:nvPr/>
        </p:nvSpPr>
        <p:spPr bwMode="auto">
          <a:xfrm>
            <a:off x="5047347" y="1839232"/>
            <a:ext cx="3860404" cy="129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dirty="0"/>
              <a:t>In regularization part, we use regularization to undermine the overfitting problem by Ridge regression. We investigate different lambda and get the model with the highest R^2. As the result, it seems a little bit improve the original model (first stepwise regression).</a:t>
            </a:r>
            <a:endParaRPr lang="zh-CN" altLang="zh-CN" dirty="0"/>
          </a:p>
        </p:txBody>
      </p:sp>
      <p:grpSp>
        <p:nvGrpSpPr>
          <p:cNvPr id="45" name="组 1">
            <a:extLst>
              <a:ext uri="{FF2B5EF4-FFF2-40B4-BE49-F238E27FC236}">
                <a16:creationId xmlns:a16="http://schemas.microsoft.com/office/drawing/2014/main" id="{1CA00F84-B8ED-C047-807A-3CE1FAE17F29}"/>
              </a:ext>
            </a:extLst>
          </p:cNvPr>
          <p:cNvGrpSpPr/>
          <p:nvPr/>
        </p:nvGrpSpPr>
        <p:grpSpPr>
          <a:xfrm>
            <a:off x="2391690" y="843123"/>
            <a:ext cx="4108307" cy="396000"/>
            <a:chOff x="2391690" y="843123"/>
            <a:chExt cx="4108307" cy="396000"/>
          </a:xfrm>
        </p:grpSpPr>
        <p:grpSp>
          <p:nvGrpSpPr>
            <p:cNvPr id="46" name="组 12">
              <a:extLst>
                <a:ext uri="{FF2B5EF4-FFF2-40B4-BE49-F238E27FC236}">
                  <a16:creationId xmlns:a16="http://schemas.microsoft.com/office/drawing/2014/main" id="{887E5C84-3C44-5D43-B26D-B0AC148618ED}"/>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0EE0938B-3A7D-6445-8750-09A30484AF11}"/>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76D081DB-AFD0-2A42-8183-2CEF1BC4567A}"/>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266C179F-F0B4-F14E-97A4-43D980F81751}"/>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F847DE05-3EC0-5146-96B2-0D774E5859F7}"/>
                </a:ext>
              </a:extLst>
            </p:cNvPr>
            <p:cNvSpPr txBox="1"/>
            <p:nvPr/>
          </p:nvSpPr>
          <p:spPr>
            <a:xfrm>
              <a:off x="2488186" y="871996"/>
              <a:ext cx="1648386" cy="338552"/>
            </a:xfrm>
            <a:prstGeom prst="rect">
              <a:avLst/>
            </a:prstGeom>
            <a:noFill/>
          </p:spPr>
          <p:txBody>
            <a:bodyPr wrap="square" lIns="91438" tIns="45719" rIns="91438" bIns="45719" rtlCol="0">
              <a:spAutoFit/>
            </a:bodyPr>
            <a:lstStyle/>
            <a:p>
              <a:pPr algn="just"/>
              <a:r>
                <a:rPr kumimoji="1" lang="en-US" altLang="en-US" sz="1600" dirty="0">
                  <a:solidFill>
                    <a:srgbClr val="FFFFFF"/>
                  </a:solidFill>
                  <a:latin typeface="微软雅黑"/>
                  <a:ea typeface="微软雅黑"/>
                  <a:cs typeface="微软雅黑"/>
                </a:rPr>
                <a:t>Regularization</a:t>
              </a:r>
              <a:endParaRPr kumimoji="1" lang="zh-CN" altLang="en-US" sz="1600" dirty="0">
                <a:solidFill>
                  <a:srgbClr val="FFFFFF"/>
                </a:solidFill>
                <a:latin typeface="微软雅黑"/>
                <a:ea typeface="微软雅黑"/>
                <a:cs typeface="微软雅黑"/>
              </a:endParaRPr>
            </a:p>
          </p:txBody>
        </p:sp>
      </p:grpSp>
      <p:pic>
        <p:nvPicPr>
          <p:cNvPr id="56" name="图片 55">
            <a:extLst>
              <a:ext uri="{FF2B5EF4-FFF2-40B4-BE49-F238E27FC236}">
                <a16:creationId xmlns:a16="http://schemas.microsoft.com/office/drawing/2014/main" id="{72A09D91-089D-7349-A097-FA3548272081}"/>
              </a:ext>
            </a:extLst>
          </p:cNvPr>
          <p:cNvPicPr>
            <a:picLocks noChangeAspect="1"/>
          </p:cNvPicPr>
          <p:nvPr/>
        </p:nvPicPr>
        <p:blipFill rotWithShape="1">
          <a:blip r:embed="rId8"/>
          <a:srcRect r="27275"/>
          <a:stretch/>
        </p:blipFill>
        <p:spPr>
          <a:xfrm>
            <a:off x="2456081" y="1590633"/>
            <a:ext cx="2526876" cy="1847790"/>
          </a:xfrm>
          <a:prstGeom prst="rect">
            <a:avLst/>
          </a:prstGeom>
        </p:spPr>
      </p:pic>
      <p:pic>
        <p:nvPicPr>
          <p:cNvPr id="57" name="图片 56">
            <a:extLst>
              <a:ext uri="{FF2B5EF4-FFF2-40B4-BE49-F238E27FC236}">
                <a16:creationId xmlns:a16="http://schemas.microsoft.com/office/drawing/2014/main" id="{F493653B-705C-D14B-BE0C-9B62508CBAF9}"/>
              </a:ext>
            </a:extLst>
          </p:cNvPr>
          <p:cNvPicPr>
            <a:picLocks noChangeAspect="1"/>
          </p:cNvPicPr>
          <p:nvPr/>
        </p:nvPicPr>
        <p:blipFill>
          <a:blip r:embed="rId9"/>
          <a:stretch>
            <a:fillRect/>
          </a:stretch>
        </p:blipFill>
        <p:spPr>
          <a:xfrm>
            <a:off x="2469395" y="3567441"/>
            <a:ext cx="5730203" cy="391713"/>
          </a:xfrm>
          <a:prstGeom prst="rect">
            <a:avLst/>
          </a:prstGeom>
        </p:spPr>
      </p:pic>
      <p:grpSp>
        <p:nvGrpSpPr>
          <p:cNvPr id="58" name="组 60">
            <a:extLst>
              <a:ext uri="{FF2B5EF4-FFF2-40B4-BE49-F238E27FC236}">
                <a16:creationId xmlns:a16="http://schemas.microsoft.com/office/drawing/2014/main" id="{6F025F11-2E91-3F45-8A35-3760A7604FD3}"/>
              </a:ext>
            </a:extLst>
          </p:cNvPr>
          <p:cNvGrpSpPr>
            <a:grpSpLocks noChangeAspect="1"/>
          </p:cNvGrpSpPr>
          <p:nvPr/>
        </p:nvGrpSpPr>
        <p:grpSpPr>
          <a:xfrm>
            <a:off x="1961608" y="4006086"/>
            <a:ext cx="360000" cy="139654"/>
            <a:chOff x="4041159" y="1376400"/>
            <a:chExt cx="612485" cy="237600"/>
          </a:xfrm>
        </p:grpSpPr>
        <p:sp>
          <p:nvSpPr>
            <p:cNvPr id="59" name="燕尾形 61">
              <a:extLst>
                <a:ext uri="{FF2B5EF4-FFF2-40B4-BE49-F238E27FC236}">
                  <a16:creationId xmlns:a16="http://schemas.microsoft.com/office/drawing/2014/main" id="{27252375-D2F8-0040-B898-DA3A9D4DCFAB}"/>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2">
              <a:extLst>
                <a:ext uri="{FF2B5EF4-FFF2-40B4-BE49-F238E27FC236}">
                  <a16:creationId xmlns:a16="http://schemas.microsoft.com/office/drawing/2014/main" id="{A456D1A3-465F-7A46-9166-452C2BC07985}"/>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3">
              <a:extLst>
                <a:ext uri="{FF2B5EF4-FFF2-40B4-BE49-F238E27FC236}">
                  <a16:creationId xmlns:a16="http://schemas.microsoft.com/office/drawing/2014/main" id="{DA4C8C6B-29EB-E144-AEED-A86614F0FD6C}"/>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4">
              <a:extLst>
                <a:ext uri="{FF2B5EF4-FFF2-40B4-BE49-F238E27FC236}">
                  <a16:creationId xmlns:a16="http://schemas.microsoft.com/office/drawing/2014/main" id="{61A7ED32-10DD-4B4E-AD9E-D7D032843153}"/>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5">
              <a:extLst>
                <a:ext uri="{FF2B5EF4-FFF2-40B4-BE49-F238E27FC236}">
                  <a16:creationId xmlns:a16="http://schemas.microsoft.com/office/drawing/2014/main" id="{E7DE4B6F-E53E-4B4A-B880-3D4EE1DF22DC}"/>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0386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6" name="Isosceles Triangle 26">
            <a:extLst>
              <a:ext uri="{FF2B5EF4-FFF2-40B4-BE49-F238E27FC236}">
                <a16:creationId xmlns:a16="http://schemas.microsoft.com/office/drawing/2014/main" id="{28B4CE4E-F944-2744-83FA-7C6318DFEF53}"/>
              </a:ext>
            </a:extLst>
          </p:cNvPr>
          <p:cNvSpPr/>
          <p:nvPr/>
        </p:nvSpPr>
        <p:spPr>
          <a:xfrm>
            <a:off x="3269096" y="1431084"/>
            <a:ext cx="2062949" cy="128244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sp>
        <p:nvSpPr>
          <p:cNvPr id="47" name="Isosceles Triangle 26">
            <a:extLst>
              <a:ext uri="{FF2B5EF4-FFF2-40B4-BE49-F238E27FC236}">
                <a16:creationId xmlns:a16="http://schemas.microsoft.com/office/drawing/2014/main" id="{4CE391D0-C7CE-3243-8D4F-4BE194FF1B7B}"/>
              </a:ext>
            </a:extLst>
          </p:cNvPr>
          <p:cNvSpPr/>
          <p:nvPr/>
        </p:nvSpPr>
        <p:spPr>
          <a:xfrm>
            <a:off x="3858963" y="1150337"/>
            <a:ext cx="2062949" cy="1563189"/>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dirty="0">
              <a:solidFill>
                <a:schemeClr val="bg1">
                  <a:lumMod val="65000"/>
                </a:schemeClr>
              </a:solidFill>
            </a:endParaRPr>
          </a:p>
        </p:txBody>
      </p:sp>
      <p:sp>
        <p:nvSpPr>
          <p:cNvPr id="53" name="Isosceles Triangle 26">
            <a:extLst>
              <a:ext uri="{FF2B5EF4-FFF2-40B4-BE49-F238E27FC236}">
                <a16:creationId xmlns:a16="http://schemas.microsoft.com/office/drawing/2014/main" id="{CBA1D903-7DF2-9E42-9F1F-12A203F4B1CA}"/>
              </a:ext>
            </a:extLst>
          </p:cNvPr>
          <p:cNvSpPr/>
          <p:nvPr/>
        </p:nvSpPr>
        <p:spPr>
          <a:xfrm>
            <a:off x="4448829" y="1518005"/>
            <a:ext cx="2062949" cy="119552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a:solidFill>
                <a:schemeClr val="bg1">
                  <a:lumMod val="65000"/>
                </a:schemeClr>
              </a:solidFill>
            </a:endParaRPr>
          </a:p>
        </p:txBody>
      </p:sp>
      <p:sp>
        <p:nvSpPr>
          <p:cNvPr id="54" name="Isosceles Triangle 26">
            <a:extLst>
              <a:ext uri="{FF2B5EF4-FFF2-40B4-BE49-F238E27FC236}">
                <a16:creationId xmlns:a16="http://schemas.microsoft.com/office/drawing/2014/main" id="{83C3AC96-35DA-F044-B4F0-49EC19D5666D}"/>
              </a:ext>
            </a:extLst>
          </p:cNvPr>
          <p:cNvSpPr/>
          <p:nvPr/>
        </p:nvSpPr>
        <p:spPr>
          <a:xfrm>
            <a:off x="5038695" y="2104455"/>
            <a:ext cx="2062949" cy="609071"/>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bg1">
                  <a:lumMod val="65000"/>
                </a:schemeClr>
              </a:solidFill>
            </a:endParaRPr>
          </a:p>
        </p:txBody>
      </p:sp>
      <p:sp>
        <p:nvSpPr>
          <p:cNvPr id="55" name="Isosceles Triangle 26">
            <a:extLst>
              <a:ext uri="{FF2B5EF4-FFF2-40B4-BE49-F238E27FC236}">
                <a16:creationId xmlns:a16="http://schemas.microsoft.com/office/drawing/2014/main" id="{F83D49AF-3053-E943-9447-8E041DDFE63B}"/>
              </a:ext>
            </a:extLst>
          </p:cNvPr>
          <p:cNvSpPr/>
          <p:nvPr/>
        </p:nvSpPr>
        <p:spPr>
          <a:xfrm>
            <a:off x="5628561" y="1931931"/>
            <a:ext cx="2062949" cy="78159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000" dirty="0">
              <a:solidFill>
                <a:schemeClr val="bg1">
                  <a:lumMod val="65000"/>
                </a:schemeClr>
              </a:solidFill>
            </a:endParaRPr>
          </a:p>
        </p:txBody>
      </p:sp>
      <p:sp>
        <p:nvSpPr>
          <p:cNvPr id="56" name="Isosceles Triangle 26">
            <a:extLst>
              <a:ext uri="{FF2B5EF4-FFF2-40B4-BE49-F238E27FC236}">
                <a16:creationId xmlns:a16="http://schemas.microsoft.com/office/drawing/2014/main" id="{EA07F0B6-7ED8-AD4E-B1CF-1E7A36A6F598}"/>
              </a:ext>
            </a:extLst>
          </p:cNvPr>
          <p:cNvSpPr/>
          <p:nvPr/>
        </p:nvSpPr>
        <p:spPr>
          <a:xfrm>
            <a:off x="6218429" y="1811231"/>
            <a:ext cx="2062949" cy="902296"/>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79FF">
              <a:alpha val="80000"/>
            </a:srgbClr>
          </a:solidFill>
          <a:ln>
            <a:noFill/>
          </a:ln>
          <a:effectLst>
            <a:reflection blurRad="6350" stA="52000" endA="300" endPos="35000" dir="5400000" sy="-100000" algn="bl" rotWithShape="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dirty="0">
              <a:solidFill>
                <a:schemeClr val="bg1">
                  <a:lumMod val="65000"/>
                </a:schemeClr>
              </a:solidFill>
            </a:endParaRPr>
          </a:p>
        </p:txBody>
      </p:sp>
      <p:grpSp>
        <p:nvGrpSpPr>
          <p:cNvPr id="57" name="组 122">
            <a:extLst>
              <a:ext uri="{FF2B5EF4-FFF2-40B4-BE49-F238E27FC236}">
                <a16:creationId xmlns:a16="http://schemas.microsoft.com/office/drawing/2014/main" id="{C3038C6B-BCBB-304B-B548-C23EFA20B79E}"/>
              </a:ext>
            </a:extLst>
          </p:cNvPr>
          <p:cNvGrpSpPr/>
          <p:nvPr/>
        </p:nvGrpSpPr>
        <p:grpSpPr>
          <a:xfrm>
            <a:off x="4159405" y="841344"/>
            <a:ext cx="308098" cy="413472"/>
            <a:chOff x="1163239" y="1125339"/>
            <a:chExt cx="308098" cy="413472"/>
          </a:xfrm>
        </p:grpSpPr>
        <p:sp>
          <p:nvSpPr>
            <p:cNvPr id="58" name="Freeform 7">
              <a:extLst>
                <a:ext uri="{FF2B5EF4-FFF2-40B4-BE49-F238E27FC236}">
                  <a16:creationId xmlns:a16="http://schemas.microsoft.com/office/drawing/2014/main" id="{B3495CC7-5BD1-5F4D-B707-2B3459BD1463}"/>
                </a:ext>
              </a:extLst>
            </p:cNvPr>
            <p:cNvSpPr>
              <a:spLocks noEditPoints="1"/>
            </p:cNvSpPr>
            <p:nvPr/>
          </p:nvSpPr>
          <p:spPr bwMode="auto">
            <a:xfrm>
              <a:off x="1181530" y="1125339"/>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59" name="TextBox 13">
              <a:extLst>
                <a:ext uri="{FF2B5EF4-FFF2-40B4-BE49-F238E27FC236}">
                  <a16:creationId xmlns:a16="http://schemas.microsoft.com/office/drawing/2014/main" id="{EF1E581B-36FB-804D-AE60-B9FB48EF27A1}"/>
                </a:ext>
              </a:extLst>
            </p:cNvPr>
            <p:cNvSpPr txBox="1"/>
            <p:nvPr/>
          </p:nvSpPr>
          <p:spPr>
            <a:xfrm>
              <a:off x="1163239" y="1154070"/>
              <a:ext cx="308098"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Age</a:t>
              </a:r>
            </a:p>
          </p:txBody>
        </p:sp>
      </p:grpSp>
      <p:grpSp>
        <p:nvGrpSpPr>
          <p:cNvPr id="60" name="组 125">
            <a:extLst>
              <a:ext uri="{FF2B5EF4-FFF2-40B4-BE49-F238E27FC236}">
                <a16:creationId xmlns:a16="http://schemas.microsoft.com/office/drawing/2014/main" id="{13A060CB-0603-3A42-B127-E3C8C6EC2ECD}"/>
              </a:ext>
            </a:extLst>
          </p:cNvPr>
          <p:cNvGrpSpPr/>
          <p:nvPr/>
        </p:nvGrpSpPr>
        <p:grpSpPr>
          <a:xfrm>
            <a:off x="4710912" y="675098"/>
            <a:ext cx="357790" cy="413472"/>
            <a:chOff x="1714746" y="959093"/>
            <a:chExt cx="357790" cy="413472"/>
          </a:xfrm>
        </p:grpSpPr>
        <p:sp>
          <p:nvSpPr>
            <p:cNvPr id="61" name="Freeform 7">
              <a:extLst>
                <a:ext uri="{FF2B5EF4-FFF2-40B4-BE49-F238E27FC236}">
                  <a16:creationId xmlns:a16="http://schemas.microsoft.com/office/drawing/2014/main" id="{87099065-A310-E847-B80E-E55E90BCE90C}"/>
                </a:ext>
              </a:extLst>
            </p:cNvPr>
            <p:cNvSpPr>
              <a:spLocks noEditPoints="1"/>
            </p:cNvSpPr>
            <p:nvPr/>
          </p:nvSpPr>
          <p:spPr bwMode="auto">
            <a:xfrm>
              <a:off x="1770769" y="95909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62" name="TextBox 16">
              <a:extLst>
                <a:ext uri="{FF2B5EF4-FFF2-40B4-BE49-F238E27FC236}">
                  <a16:creationId xmlns:a16="http://schemas.microsoft.com/office/drawing/2014/main" id="{C3313FAE-95AA-C74F-8FE2-A2416D0F2B7E}"/>
                </a:ext>
              </a:extLst>
            </p:cNvPr>
            <p:cNvSpPr txBox="1"/>
            <p:nvPr/>
          </p:nvSpPr>
          <p:spPr>
            <a:xfrm>
              <a:off x="1714746" y="994143"/>
              <a:ext cx="357790"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Value</a:t>
              </a:r>
            </a:p>
          </p:txBody>
        </p:sp>
      </p:grpSp>
      <p:grpSp>
        <p:nvGrpSpPr>
          <p:cNvPr id="63" name="组 128">
            <a:extLst>
              <a:ext uri="{FF2B5EF4-FFF2-40B4-BE49-F238E27FC236}">
                <a16:creationId xmlns:a16="http://schemas.microsoft.com/office/drawing/2014/main" id="{5B1BAA22-D537-C04F-BE24-36C5E354ACD6}"/>
              </a:ext>
            </a:extLst>
          </p:cNvPr>
          <p:cNvGrpSpPr/>
          <p:nvPr/>
        </p:nvGrpSpPr>
        <p:grpSpPr>
          <a:xfrm>
            <a:off x="5027909" y="987178"/>
            <a:ext cx="939681" cy="413472"/>
            <a:chOff x="2031743" y="1271173"/>
            <a:chExt cx="939681" cy="413472"/>
          </a:xfrm>
        </p:grpSpPr>
        <p:sp>
          <p:nvSpPr>
            <p:cNvPr id="64" name="Freeform 7">
              <a:extLst>
                <a:ext uri="{FF2B5EF4-FFF2-40B4-BE49-F238E27FC236}">
                  <a16:creationId xmlns:a16="http://schemas.microsoft.com/office/drawing/2014/main" id="{4FF7C0CD-3948-2F4B-9B52-49EA95495B03}"/>
                </a:ext>
              </a:extLst>
            </p:cNvPr>
            <p:cNvSpPr>
              <a:spLocks noEditPoints="1"/>
            </p:cNvSpPr>
            <p:nvPr/>
          </p:nvSpPr>
          <p:spPr bwMode="auto">
            <a:xfrm>
              <a:off x="2378707" y="127117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65" name="TextBox 19">
              <a:extLst>
                <a:ext uri="{FF2B5EF4-FFF2-40B4-BE49-F238E27FC236}">
                  <a16:creationId xmlns:a16="http://schemas.microsoft.com/office/drawing/2014/main" id="{6E470E33-B9EF-6345-B021-1A6439C44342}"/>
                </a:ext>
              </a:extLst>
            </p:cNvPr>
            <p:cNvSpPr txBox="1"/>
            <p:nvPr/>
          </p:nvSpPr>
          <p:spPr>
            <a:xfrm>
              <a:off x="2031743" y="1306223"/>
              <a:ext cx="939681"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International Reputation</a:t>
              </a:r>
            </a:p>
          </p:txBody>
        </p:sp>
      </p:grpSp>
      <p:grpSp>
        <p:nvGrpSpPr>
          <p:cNvPr id="66" name="组 131">
            <a:extLst>
              <a:ext uri="{FF2B5EF4-FFF2-40B4-BE49-F238E27FC236}">
                <a16:creationId xmlns:a16="http://schemas.microsoft.com/office/drawing/2014/main" id="{315ED88B-0515-8E43-8E9E-9D9BD8764173}"/>
              </a:ext>
            </a:extLst>
          </p:cNvPr>
          <p:cNvGrpSpPr/>
          <p:nvPr/>
        </p:nvGrpSpPr>
        <p:grpSpPr>
          <a:xfrm>
            <a:off x="5734872" y="1451197"/>
            <a:ext cx="740908" cy="413472"/>
            <a:chOff x="2738706" y="1735192"/>
            <a:chExt cx="740908" cy="413472"/>
          </a:xfrm>
        </p:grpSpPr>
        <p:sp>
          <p:nvSpPr>
            <p:cNvPr id="67" name="Freeform 7">
              <a:extLst>
                <a:ext uri="{FF2B5EF4-FFF2-40B4-BE49-F238E27FC236}">
                  <a16:creationId xmlns:a16="http://schemas.microsoft.com/office/drawing/2014/main" id="{121438B8-F4AB-D044-95F4-30CB58F45EFE}"/>
                </a:ext>
              </a:extLst>
            </p:cNvPr>
            <p:cNvSpPr>
              <a:spLocks noEditPoints="1"/>
            </p:cNvSpPr>
            <p:nvPr/>
          </p:nvSpPr>
          <p:spPr bwMode="auto">
            <a:xfrm>
              <a:off x="2985738" y="1735192"/>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68" name="TextBox 22">
              <a:extLst>
                <a:ext uri="{FF2B5EF4-FFF2-40B4-BE49-F238E27FC236}">
                  <a16:creationId xmlns:a16="http://schemas.microsoft.com/office/drawing/2014/main" id="{07F1AFDA-4103-C74A-B878-B39B36C00EE7}"/>
                </a:ext>
              </a:extLst>
            </p:cNvPr>
            <p:cNvSpPr txBox="1"/>
            <p:nvPr/>
          </p:nvSpPr>
          <p:spPr>
            <a:xfrm>
              <a:off x="2738706" y="1770242"/>
              <a:ext cx="740908"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Heading Accuracy</a:t>
              </a:r>
            </a:p>
          </p:txBody>
        </p:sp>
      </p:grpSp>
      <p:grpSp>
        <p:nvGrpSpPr>
          <p:cNvPr id="69" name="组 134">
            <a:extLst>
              <a:ext uri="{FF2B5EF4-FFF2-40B4-BE49-F238E27FC236}">
                <a16:creationId xmlns:a16="http://schemas.microsoft.com/office/drawing/2014/main" id="{3FBAD57C-38BB-9443-8840-2FB47023CD83}"/>
              </a:ext>
            </a:extLst>
          </p:cNvPr>
          <p:cNvGrpSpPr/>
          <p:nvPr/>
        </p:nvGrpSpPr>
        <p:grpSpPr>
          <a:xfrm>
            <a:off x="6446760" y="1347886"/>
            <a:ext cx="433132" cy="413472"/>
            <a:chOff x="3450594" y="1631881"/>
            <a:chExt cx="433132" cy="413472"/>
          </a:xfrm>
        </p:grpSpPr>
        <p:sp>
          <p:nvSpPr>
            <p:cNvPr id="70" name="Freeform 7">
              <a:extLst>
                <a:ext uri="{FF2B5EF4-FFF2-40B4-BE49-F238E27FC236}">
                  <a16:creationId xmlns:a16="http://schemas.microsoft.com/office/drawing/2014/main" id="{430BDB94-AC82-AC40-8F9D-1CED97E113EE}"/>
                </a:ext>
              </a:extLst>
            </p:cNvPr>
            <p:cNvSpPr>
              <a:spLocks noEditPoints="1"/>
            </p:cNvSpPr>
            <p:nvPr/>
          </p:nvSpPr>
          <p:spPr bwMode="auto">
            <a:xfrm>
              <a:off x="3544288" y="1631881"/>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71" name="TextBox 25">
              <a:extLst>
                <a:ext uri="{FF2B5EF4-FFF2-40B4-BE49-F238E27FC236}">
                  <a16:creationId xmlns:a16="http://schemas.microsoft.com/office/drawing/2014/main" id="{197F915E-5222-EF44-9762-684D41BFC1DB}"/>
                </a:ext>
              </a:extLst>
            </p:cNvPr>
            <p:cNvSpPr txBox="1"/>
            <p:nvPr/>
          </p:nvSpPr>
          <p:spPr>
            <a:xfrm>
              <a:off x="3450594" y="1666931"/>
              <a:ext cx="433132"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Stamina</a:t>
              </a:r>
            </a:p>
          </p:txBody>
        </p:sp>
      </p:grpSp>
      <p:grpSp>
        <p:nvGrpSpPr>
          <p:cNvPr id="72" name="组 137">
            <a:extLst>
              <a:ext uri="{FF2B5EF4-FFF2-40B4-BE49-F238E27FC236}">
                <a16:creationId xmlns:a16="http://schemas.microsoft.com/office/drawing/2014/main" id="{1BD0046C-83B8-B845-ACDF-7B2063317C67}"/>
              </a:ext>
            </a:extLst>
          </p:cNvPr>
          <p:cNvGrpSpPr/>
          <p:nvPr/>
        </p:nvGrpSpPr>
        <p:grpSpPr>
          <a:xfrm>
            <a:off x="6944374" y="1218228"/>
            <a:ext cx="611065" cy="413472"/>
            <a:chOff x="3948208" y="1502223"/>
            <a:chExt cx="611065" cy="413472"/>
          </a:xfrm>
        </p:grpSpPr>
        <p:sp>
          <p:nvSpPr>
            <p:cNvPr id="73" name="Freeform 7">
              <a:extLst>
                <a:ext uri="{FF2B5EF4-FFF2-40B4-BE49-F238E27FC236}">
                  <a16:creationId xmlns:a16="http://schemas.microsoft.com/office/drawing/2014/main" id="{F86663BE-C464-3245-A7F6-933C5A9996ED}"/>
                </a:ext>
              </a:extLst>
            </p:cNvPr>
            <p:cNvSpPr>
              <a:spLocks noEditPoints="1"/>
            </p:cNvSpPr>
            <p:nvPr/>
          </p:nvSpPr>
          <p:spPr bwMode="auto">
            <a:xfrm>
              <a:off x="4130862" y="1502223"/>
              <a:ext cx="242480" cy="413472"/>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0079FF"/>
            </a:solidFill>
            <a:ln>
              <a:noFill/>
            </a:ln>
          </p:spPr>
          <p:txBody>
            <a:bodyPr vert="horz" wrap="square" lIns="91440" tIns="45720" rIns="91440" bIns="45720" numCol="1" anchor="t" anchorCtr="0" compatLnSpc="1">
              <a:prstTxWarp prst="textNoShape">
                <a:avLst/>
              </a:prstTxWarp>
            </a:bodyPr>
            <a:lstStyle/>
            <a:p>
              <a:endParaRPr lang="en-US" sz="1600" b="1" dirty="0">
                <a:solidFill>
                  <a:schemeClr val="tx1">
                    <a:lumMod val="65000"/>
                    <a:lumOff val="35000"/>
                  </a:schemeClr>
                </a:solidFill>
                <a:ea typeface="Roboto" panose="02000000000000000000" pitchFamily="2" charset="0"/>
              </a:endParaRPr>
            </a:p>
          </p:txBody>
        </p:sp>
        <p:sp>
          <p:nvSpPr>
            <p:cNvPr id="74" name="TextBox 28">
              <a:extLst>
                <a:ext uri="{FF2B5EF4-FFF2-40B4-BE49-F238E27FC236}">
                  <a16:creationId xmlns:a16="http://schemas.microsoft.com/office/drawing/2014/main" id="{910A2D1E-7FB7-8E4F-9394-3742024EE61B}"/>
                </a:ext>
              </a:extLst>
            </p:cNvPr>
            <p:cNvSpPr txBox="1"/>
            <p:nvPr/>
          </p:nvSpPr>
          <p:spPr>
            <a:xfrm>
              <a:off x="3948208" y="1537271"/>
              <a:ext cx="611065" cy="169277"/>
            </a:xfrm>
            <a:prstGeom prst="rect">
              <a:avLst/>
            </a:prstGeom>
            <a:noFill/>
          </p:spPr>
          <p:txBody>
            <a:bodyPr wrap="none" rtlCol="0">
              <a:spAutoFit/>
            </a:bodyPr>
            <a:lstStyle/>
            <a:p>
              <a:pPr algn="ctr"/>
              <a:r>
                <a:rPr lang="en-US" sz="500" dirty="0">
                  <a:latin typeface="微软雅黑" panose="020B0503020204020204" pitchFamily="34" charset="-122"/>
                  <a:ea typeface="微软雅黑" panose="020B0503020204020204" pitchFamily="34" charset="-122"/>
                </a:rPr>
                <a:t>Sliding Tackle</a:t>
              </a:r>
            </a:p>
          </p:txBody>
        </p:sp>
      </p:grpSp>
      <p:sp>
        <p:nvSpPr>
          <p:cNvPr id="75" name="文本框 32">
            <a:extLst>
              <a:ext uri="{FF2B5EF4-FFF2-40B4-BE49-F238E27FC236}">
                <a16:creationId xmlns:a16="http://schemas.microsoft.com/office/drawing/2014/main" id="{0EF48F71-F7D7-4F41-8C18-CA2C708D1EA7}"/>
              </a:ext>
            </a:extLst>
          </p:cNvPr>
          <p:cNvSpPr txBox="1"/>
          <p:nvPr/>
        </p:nvSpPr>
        <p:spPr>
          <a:xfrm>
            <a:off x="3582136" y="3330755"/>
            <a:ext cx="997389" cy="312137"/>
          </a:xfrm>
          <a:prstGeom prst="rect">
            <a:avLst/>
          </a:prstGeom>
          <a:noFill/>
        </p:spPr>
        <p:txBody>
          <a:bodyPr wrap="none" rtlCol="0">
            <a:spAutoFit/>
          </a:bodyPr>
          <a:lstStyle/>
          <a:p>
            <a:pPr algn="ctr" defTabSz="685800">
              <a:lnSpc>
                <a:spcPct val="130000"/>
              </a:lnSpc>
              <a:defRPr/>
            </a:pPr>
            <a:r>
              <a:rPr lang="en-US" altLang="zh-CN" sz="1200" kern="1100" dirty="0">
                <a:solidFill>
                  <a:srgbClr val="FFFFFF"/>
                </a:solidFill>
                <a:latin typeface="微软雅黑" pitchFamily="34" charset="-122"/>
                <a:ea typeface="微软雅黑" pitchFamily="34" charset="-122"/>
              </a:rPr>
              <a:t>Conclusion</a:t>
            </a:r>
            <a:endParaRPr kumimoji="1" lang="zh-CN" altLang="en-US" sz="1200" dirty="0">
              <a:solidFill>
                <a:srgbClr val="FFFFFF"/>
              </a:solidFill>
            </a:endParaRPr>
          </a:p>
        </p:txBody>
      </p:sp>
      <p:sp>
        <p:nvSpPr>
          <p:cNvPr id="76" name="Text Box 11">
            <a:extLst>
              <a:ext uri="{FF2B5EF4-FFF2-40B4-BE49-F238E27FC236}">
                <a16:creationId xmlns:a16="http://schemas.microsoft.com/office/drawing/2014/main" id="{E260CCF9-8D8B-1549-B298-FA6DFCA04013}"/>
              </a:ext>
            </a:extLst>
          </p:cNvPr>
          <p:cNvSpPr txBox="1">
            <a:spLocks noChangeArrowheads="1"/>
          </p:cNvSpPr>
          <p:nvPr/>
        </p:nvSpPr>
        <p:spPr bwMode="auto">
          <a:xfrm>
            <a:off x="3541756" y="3598641"/>
            <a:ext cx="4439867"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With previous regression result, the FIFA</a:t>
            </a:r>
            <a:r>
              <a:rPr lang="zh-CN" altLang="en-US" sz="800" dirty="0">
                <a:solidFill>
                  <a:srgbClr val="FFFFFF"/>
                </a:solidFill>
                <a:latin typeface="微软雅黑" panose="020B0503020204020204" pitchFamily="34" charset="-122"/>
                <a:ea typeface="微软雅黑" panose="020B0503020204020204" pitchFamily="34" charset="-122"/>
              </a:rPr>
              <a:t> </a:t>
            </a:r>
            <a:r>
              <a:rPr lang="en-US" altLang="zh-CN" sz="800" dirty="0">
                <a:solidFill>
                  <a:srgbClr val="FFFFFF"/>
                </a:solidFill>
                <a:latin typeface="微软雅黑" panose="020B0503020204020204" pitchFamily="34" charset="-122"/>
                <a:ea typeface="微软雅黑" panose="020B0503020204020204" pitchFamily="34" charset="-122"/>
              </a:rPr>
              <a:t>player’s wage is most relevant to these features, Value, International Reputation, Age, Sliding Tackle, Stamina, Heading Accuracy and others.</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77" name="Picture 23" descr="T3">
            <a:extLst>
              <a:ext uri="{FF2B5EF4-FFF2-40B4-BE49-F238E27FC236}">
                <a16:creationId xmlns:a16="http://schemas.microsoft.com/office/drawing/2014/main" id="{56C442D7-B7A8-B940-8004-E6AD4A5EFC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708233" y="2983989"/>
            <a:ext cx="7840655" cy="167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2906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0.70"/>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55" presetClass="entr" presetSubtype="0" fill="hold" grpId="0" nodeType="withEffect">
                                  <p:stCondLst>
                                    <p:cond delay="300"/>
                                  </p:stCondLst>
                                  <p:childTnLst>
                                    <p:set>
                                      <p:cBhvr>
                                        <p:cTn id="11" dur="1" fill="hold">
                                          <p:stCondLst>
                                            <p:cond delay="0"/>
                                          </p:stCondLst>
                                        </p:cTn>
                                        <p:tgtEl>
                                          <p:spTgt spid="47"/>
                                        </p:tgtEl>
                                        <p:attrNameLst>
                                          <p:attrName>style.visibility</p:attrName>
                                        </p:attrNameLst>
                                      </p:cBhvr>
                                      <p:to>
                                        <p:strVal val="visible"/>
                                      </p:to>
                                    </p:set>
                                    <p:anim calcmode="lin" valueType="num">
                                      <p:cBhvr>
                                        <p:cTn id="12" dur="1000" fill="hold"/>
                                        <p:tgtEl>
                                          <p:spTgt spid="47"/>
                                        </p:tgtEl>
                                        <p:attrNameLst>
                                          <p:attrName>ppt_w</p:attrName>
                                        </p:attrNameLst>
                                      </p:cBhvr>
                                      <p:tavLst>
                                        <p:tav tm="0">
                                          <p:val>
                                            <p:strVal val="#ppt_w*0.70"/>
                                          </p:val>
                                        </p:tav>
                                        <p:tav tm="100000">
                                          <p:val>
                                            <p:strVal val="#ppt_w"/>
                                          </p:val>
                                        </p:tav>
                                      </p:tavLst>
                                    </p:anim>
                                    <p:anim calcmode="lin" valueType="num">
                                      <p:cBhvr>
                                        <p:cTn id="13" dur="1000" fill="hold"/>
                                        <p:tgtEl>
                                          <p:spTgt spid="47"/>
                                        </p:tgtEl>
                                        <p:attrNameLst>
                                          <p:attrName>ppt_h</p:attrName>
                                        </p:attrNameLst>
                                      </p:cBhvr>
                                      <p:tavLst>
                                        <p:tav tm="0">
                                          <p:val>
                                            <p:strVal val="#ppt_h"/>
                                          </p:val>
                                        </p:tav>
                                        <p:tav tm="100000">
                                          <p:val>
                                            <p:strVal val="#ppt_h"/>
                                          </p:val>
                                        </p:tav>
                                      </p:tavLst>
                                    </p:anim>
                                    <p:animEffect transition="in" filter="fade">
                                      <p:cBhvr>
                                        <p:cTn id="14" dur="1000"/>
                                        <p:tgtEl>
                                          <p:spTgt spid="47"/>
                                        </p:tgtEl>
                                      </p:cBhvr>
                                    </p:animEffect>
                                  </p:childTnLst>
                                </p:cTn>
                              </p:par>
                              <p:par>
                                <p:cTn id="15" presetID="55" presetClass="entr" presetSubtype="0" fill="hold" grpId="0" nodeType="withEffect">
                                  <p:stCondLst>
                                    <p:cond delay="900"/>
                                  </p:stCondLst>
                                  <p:childTnLst>
                                    <p:set>
                                      <p:cBhvr>
                                        <p:cTn id="16" dur="1" fill="hold">
                                          <p:stCondLst>
                                            <p:cond delay="0"/>
                                          </p:stCondLst>
                                        </p:cTn>
                                        <p:tgtEl>
                                          <p:spTgt spid="53"/>
                                        </p:tgtEl>
                                        <p:attrNameLst>
                                          <p:attrName>style.visibility</p:attrName>
                                        </p:attrNameLst>
                                      </p:cBhvr>
                                      <p:to>
                                        <p:strVal val="visible"/>
                                      </p:to>
                                    </p:set>
                                    <p:anim calcmode="lin" valueType="num">
                                      <p:cBhvr>
                                        <p:cTn id="17" dur="1000" fill="hold"/>
                                        <p:tgtEl>
                                          <p:spTgt spid="53"/>
                                        </p:tgtEl>
                                        <p:attrNameLst>
                                          <p:attrName>ppt_w</p:attrName>
                                        </p:attrNameLst>
                                      </p:cBhvr>
                                      <p:tavLst>
                                        <p:tav tm="0">
                                          <p:val>
                                            <p:strVal val="#ppt_w*0.70"/>
                                          </p:val>
                                        </p:tav>
                                        <p:tav tm="100000">
                                          <p:val>
                                            <p:strVal val="#ppt_w"/>
                                          </p:val>
                                        </p:tav>
                                      </p:tavLst>
                                    </p:anim>
                                    <p:anim calcmode="lin" valueType="num">
                                      <p:cBhvr>
                                        <p:cTn id="18" dur="1000" fill="hold"/>
                                        <p:tgtEl>
                                          <p:spTgt spid="53"/>
                                        </p:tgtEl>
                                        <p:attrNameLst>
                                          <p:attrName>ppt_h</p:attrName>
                                        </p:attrNameLst>
                                      </p:cBhvr>
                                      <p:tavLst>
                                        <p:tav tm="0">
                                          <p:val>
                                            <p:strVal val="#ppt_h"/>
                                          </p:val>
                                        </p:tav>
                                        <p:tav tm="100000">
                                          <p:val>
                                            <p:strVal val="#ppt_h"/>
                                          </p:val>
                                        </p:tav>
                                      </p:tavLst>
                                    </p:anim>
                                    <p:animEffect transition="in" filter="fade">
                                      <p:cBhvr>
                                        <p:cTn id="19" dur="1000"/>
                                        <p:tgtEl>
                                          <p:spTgt spid="53"/>
                                        </p:tgtEl>
                                      </p:cBhvr>
                                    </p:animEffect>
                                  </p:childTnLst>
                                </p:cTn>
                              </p:par>
                              <p:par>
                                <p:cTn id="20" presetID="55" presetClass="entr" presetSubtype="0" fill="hold" grpId="0" nodeType="withEffect">
                                  <p:stCondLst>
                                    <p:cond delay="12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1000" fill="hold"/>
                                        <p:tgtEl>
                                          <p:spTgt spid="54"/>
                                        </p:tgtEl>
                                        <p:attrNameLst>
                                          <p:attrName>ppt_w</p:attrName>
                                        </p:attrNameLst>
                                      </p:cBhvr>
                                      <p:tavLst>
                                        <p:tav tm="0">
                                          <p:val>
                                            <p:strVal val="#ppt_w*0.70"/>
                                          </p:val>
                                        </p:tav>
                                        <p:tav tm="100000">
                                          <p:val>
                                            <p:strVal val="#ppt_w"/>
                                          </p:val>
                                        </p:tav>
                                      </p:tavLst>
                                    </p:anim>
                                    <p:anim calcmode="lin" valueType="num">
                                      <p:cBhvr>
                                        <p:cTn id="23" dur="1000" fill="hold"/>
                                        <p:tgtEl>
                                          <p:spTgt spid="54"/>
                                        </p:tgtEl>
                                        <p:attrNameLst>
                                          <p:attrName>ppt_h</p:attrName>
                                        </p:attrNameLst>
                                      </p:cBhvr>
                                      <p:tavLst>
                                        <p:tav tm="0">
                                          <p:val>
                                            <p:strVal val="#ppt_h"/>
                                          </p:val>
                                        </p:tav>
                                        <p:tav tm="100000">
                                          <p:val>
                                            <p:strVal val="#ppt_h"/>
                                          </p:val>
                                        </p:tav>
                                      </p:tavLst>
                                    </p:anim>
                                    <p:animEffect transition="in" filter="fade">
                                      <p:cBhvr>
                                        <p:cTn id="24" dur="1000"/>
                                        <p:tgtEl>
                                          <p:spTgt spid="54"/>
                                        </p:tgtEl>
                                      </p:cBhvr>
                                    </p:animEffect>
                                  </p:childTnLst>
                                </p:cTn>
                              </p:par>
                              <p:par>
                                <p:cTn id="25" presetID="55" presetClass="entr" presetSubtype="0" fill="hold" grpId="0" nodeType="withEffect">
                                  <p:stCondLst>
                                    <p:cond delay="600"/>
                                  </p:stCondLst>
                                  <p:childTnLst>
                                    <p:set>
                                      <p:cBhvr>
                                        <p:cTn id="26" dur="1" fill="hold">
                                          <p:stCondLst>
                                            <p:cond delay="0"/>
                                          </p:stCondLst>
                                        </p:cTn>
                                        <p:tgtEl>
                                          <p:spTgt spid="55"/>
                                        </p:tgtEl>
                                        <p:attrNameLst>
                                          <p:attrName>style.visibility</p:attrName>
                                        </p:attrNameLst>
                                      </p:cBhvr>
                                      <p:to>
                                        <p:strVal val="visible"/>
                                      </p:to>
                                    </p:set>
                                    <p:anim calcmode="lin" valueType="num">
                                      <p:cBhvr>
                                        <p:cTn id="27" dur="1000" fill="hold"/>
                                        <p:tgtEl>
                                          <p:spTgt spid="55"/>
                                        </p:tgtEl>
                                        <p:attrNameLst>
                                          <p:attrName>ppt_w</p:attrName>
                                        </p:attrNameLst>
                                      </p:cBhvr>
                                      <p:tavLst>
                                        <p:tav tm="0">
                                          <p:val>
                                            <p:strVal val="#ppt_w*0.70"/>
                                          </p:val>
                                        </p:tav>
                                        <p:tav tm="100000">
                                          <p:val>
                                            <p:strVal val="#ppt_w"/>
                                          </p:val>
                                        </p:tav>
                                      </p:tavLst>
                                    </p:anim>
                                    <p:anim calcmode="lin" valueType="num">
                                      <p:cBhvr>
                                        <p:cTn id="28" dur="1000" fill="hold"/>
                                        <p:tgtEl>
                                          <p:spTgt spid="55"/>
                                        </p:tgtEl>
                                        <p:attrNameLst>
                                          <p:attrName>ppt_h</p:attrName>
                                        </p:attrNameLst>
                                      </p:cBhvr>
                                      <p:tavLst>
                                        <p:tav tm="0">
                                          <p:val>
                                            <p:strVal val="#ppt_h"/>
                                          </p:val>
                                        </p:tav>
                                        <p:tav tm="100000">
                                          <p:val>
                                            <p:strVal val="#ppt_h"/>
                                          </p:val>
                                        </p:tav>
                                      </p:tavLst>
                                    </p:anim>
                                    <p:animEffect transition="in" filter="fade">
                                      <p:cBhvr>
                                        <p:cTn id="29" dur="1000"/>
                                        <p:tgtEl>
                                          <p:spTgt spid="55"/>
                                        </p:tgtEl>
                                      </p:cBhvr>
                                    </p:animEffect>
                                  </p:childTnLst>
                                </p:cTn>
                              </p:par>
                              <p:par>
                                <p:cTn id="30" presetID="55" presetClass="entr" presetSubtype="0" fill="hold" grpId="0" nodeType="withEffect">
                                  <p:stCondLst>
                                    <p:cond delay="1400"/>
                                  </p:stCondLst>
                                  <p:childTnLst>
                                    <p:set>
                                      <p:cBhvr>
                                        <p:cTn id="31" dur="1" fill="hold">
                                          <p:stCondLst>
                                            <p:cond delay="0"/>
                                          </p:stCondLst>
                                        </p:cTn>
                                        <p:tgtEl>
                                          <p:spTgt spid="56"/>
                                        </p:tgtEl>
                                        <p:attrNameLst>
                                          <p:attrName>style.visibility</p:attrName>
                                        </p:attrNameLst>
                                      </p:cBhvr>
                                      <p:to>
                                        <p:strVal val="visible"/>
                                      </p:to>
                                    </p:set>
                                    <p:anim calcmode="lin" valueType="num">
                                      <p:cBhvr>
                                        <p:cTn id="32" dur="1000" fill="hold"/>
                                        <p:tgtEl>
                                          <p:spTgt spid="56"/>
                                        </p:tgtEl>
                                        <p:attrNameLst>
                                          <p:attrName>ppt_w</p:attrName>
                                        </p:attrNameLst>
                                      </p:cBhvr>
                                      <p:tavLst>
                                        <p:tav tm="0">
                                          <p:val>
                                            <p:strVal val="#ppt_w*0.70"/>
                                          </p:val>
                                        </p:tav>
                                        <p:tav tm="100000">
                                          <p:val>
                                            <p:strVal val="#ppt_w"/>
                                          </p:val>
                                        </p:tav>
                                      </p:tavLst>
                                    </p:anim>
                                    <p:anim calcmode="lin" valueType="num">
                                      <p:cBhvr>
                                        <p:cTn id="33" dur="1000" fill="hold"/>
                                        <p:tgtEl>
                                          <p:spTgt spid="56"/>
                                        </p:tgtEl>
                                        <p:attrNameLst>
                                          <p:attrName>ppt_h</p:attrName>
                                        </p:attrNameLst>
                                      </p:cBhvr>
                                      <p:tavLst>
                                        <p:tav tm="0">
                                          <p:val>
                                            <p:strVal val="#ppt_h"/>
                                          </p:val>
                                        </p:tav>
                                        <p:tav tm="100000">
                                          <p:val>
                                            <p:strVal val="#ppt_h"/>
                                          </p:val>
                                        </p:tav>
                                      </p:tavLst>
                                    </p:anim>
                                    <p:animEffect transition="in" filter="fade">
                                      <p:cBhvr>
                                        <p:cTn id="34" dur="1000"/>
                                        <p:tgtEl>
                                          <p:spTgt spid="56"/>
                                        </p:tgtEl>
                                      </p:cBhvr>
                                    </p:animEffect>
                                  </p:childTnLst>
                                </p:cTn>
                              </p:par>
                            </p:childTnLst>
                          </p:cTn>
                        </p:par>
                        <p:par>
                          <p:cTn id="35" fill="hold">
                            <p:stCondLst>
                              <p:cond delay="2400"/>
                            </p:stCondLst>
                            <p:childTnLst>
                              <p:par>
                                <p:cTn id="36" presetID="47" presetClass="entr" presetSubtype="0"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1000"/>
                                        <p:tgtEl>
                                          <p:spTgt spid="57"/>
                                        </p:tgtEl>
                                      </p:cBhvr>
                                    </p:animEffect>
                                    <p:anim calcmode="lin" valueType="num">
                                      <p:cBhvr>
                                        <p:cTn id="39" dur="1000" fill="hold"/>
                                        <p:tgtEl>
                                          <p:spTgt spid="57"/>
                                        </p:tgtEl>
                                        <p:attrNameLst>
                                          <p:attrName>ppt_x</p:attrName>
                                        </p:attrNameLst>
                                      </p:cBhvr>
                                      <p:tavLst>
                                        <p:tav tm="0">
                                          <p:val>
                                            <p:strVal val="#ppt_x"/>
                                          </p:val>
                                        </p:tav>
                                        <p:tav tm="100000">
                                          <p:val>
                                            <p:strVal val="#ppt_x"/>
                                          </p:val>
                                        </p:tav>
                                      </p:tavLst>
                                    </p:anim>
                                    <p:anim calcmode="lin" valueType="num">
                                      <p:cBhvr>
                                        <p:cTn id="40" dur="1000" fill="hold"/>
                                        <p:tgtEl>
                                          <p:spTgt spid="57"/>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20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80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1000"/>
                                        <p:tgtEl>
                                          <p:spTgt spid="63"/>
                                        </p:tgtEl>
                                      </p:cBhvr>
                                    </p:animEffect>
                                    <p:anim calcmode="lin" valueType="num">
                                      <p:cBhvr>
                                        <p:cTn id="49" dur="1000" fill="hold"/>
                                        <p:tgtEl>
                                          <p:spTgt spid="63"/>
                                        </p:tgtEl>
                                        <p:attrNameLst>
                                          <p:attrName>ppt_x</p:attrName>
                                        </p:attrNameLst>
                                      </p:cBhvr>
                                      <p:tavLst>
                                        <p:tav tm="0">
                                          <p:val>
                                            <p:strVal val="#ppt_x"/>
                                          </p:val>
                                        </p:tav>
                                        <p:tav tm="100000">
                                          <p:val>
                                            <p:strVal val="#ppt_x"/>
                                          </p:val>
                                        </p:tav>
                                      </p:tavLst>
                                    </p:anim>
                                    <p:anim calcmode="lin" valueType="num">
                                      <p:cBhvr>
                                        <p:cTn id="50" dur="1000" fill="hold"/>
                                        <p:tgtEl>
                                          <p:spTgt spid="63"/>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60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1000"/>
                                        <p:tgtEl>
                                          <p:spTgt spid="66"/>
                                        </p:tgtEl>
                                      </p:cBhvr>
                                    </p:animEffect>
                                    <p:anim calcmode="lin" valueType="num">
                                      <p:cBhvr>
                                        <p:cTn id="54" dur="1000" fill="hold"/>
                                        <p:tgtEl>
                                          <p:spTgt spid="66"/>
                                        </p:tgtEl>
                                        <p:attrNameLst>
                                          <p:attrName>ppt_x</p:attrName>
                                        </p:attrNameLst>
                                      </p:cBhvr>
                                      <p:tavLst>
                                        <p:tav tm="0">
                                          <p:val>
                                            <p:strVal val="#ppt_x"/>
                                          </p:val>
                                        </p:tav>
                                        <p:tav tm="100000">
                                          <p:val>
                                            <p:strVal val="#ppt_x"/>
                                          </p:val>
                                        </p:tav>
                                      </p:tavLst>
                                    </p:anim>
                                    <p:anim calcmode="lin" valueType="num">
                                      <p:cBhvr>
                                        <p:cTn id="55" dur="1000" fill="hold"/>
                                        <p:tgtEl>
                                          <p:spTgt spid="66"/>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40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1000"/>
                                        <p:tgtEl>
                                          <p:spTgt spid="69"/>
                                        </p:tgtEl>
                                      </p:cBhvr>
                                    </p:animEffect>
                                    <p:anim calcmode="lin" valueType="num">
                                      <p:cBhvr>
                                        <p:cTn id="59" dur="1000" fill="hold"/>
                                        <p:tgtEl>
                                          <p:spTgt spid="69"/>
                                        </p:tgtEl>
                                        <p:attrNameLst>
                                          <p:attrName>ppt_x</p:attrName>
                                        </p:attrNameLst>
                                      </p:cBhvr>
                                      <p:tavLst>
                                        <p:tav tm="0">
                                          <p:val>
                                            <p:strVal val="#ppt_x"/>
                                          </p:val>
                                        </p:tav>
                                        <p:tav tm="100000">
                                          <p:val>
                                            <p:strVal val="#ppt_x"/>
                                          </p:val>
                                        </p:tav>
                                      </p:tavLst>
                                    </p:anim>
                                    <p:anim calcmode="lin" valueType="num">
                                      <p:cBhvr>
                                        <p:cTn id="60" dur="1000" fill="hold"/>
                                        <p:tgtEl>
                                          <p:spTgt spid="69"/>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100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0"/>
                                        <p:tgtEl>
                                          <p:spTgt spid="72"/>
                                        </p:tgtEl>
                                      </p:cBhvr>
                                    </p:animEffect>
                                    <p:anim calcmode="lin" valueType="num">
                                      <p:cBhvr>
                                        <p:cTn id="64" dur="1000" fill="hold"/>
                                        <p:tgtEl>
                                          <p:spTgt spid="72"/>
                                        </p:tgtEl>
                                        <p:attrNameLst>
                                          <p:attrName>ppt_x</p:attrName>
                                        </p:attrNameLst>
                                      </p:cBhvr>
                                      <p:tavLst>
                                        <p:tav tm="0">
                                          <p:val>
                                            <p:strVal val="#ppt_x"/>
                                          </p:val>
                                        </p:tav>
                                        <p:tav tm="100000">
                                          <p:val>
                                            <p:strVal val="#ppt_x"/>
                                          </p:val>
                                        </p:tav>
                                      </p:tavLst>
                                    </p:anim>
                                    <p:anim calcmode="lin" valueType="num">
                                      <p:cBhvr>
                                        <p:cTn id="65" dur="1000" fill="hold"/>
                                        <p:tgtEl>
                                          <p:spTgt spid="72"/>
                                        </p:tgtEl>
                                        <p:attrNameLst>
                                          <p:attrName>ppt_y</p:attrName>
                                        </p:attrNameLst>
                                      </p:cBhvr>
                                      <p:tavLst>
                                        <p:tav tm="0">
                                          <p:val>
                                            <p:strVal val="#ppt_y-.1"/>
                                          </p:val>
                                        </p:tav>
                                        <p:tav tm="100000">
                                          <p:val>
                                            <p:strVal val="#ppt_y"/>
                                          </p:val>
                                        </p:tav>
                                      </p:tavLst>
                                    </p:anim>
                                  </p:childTnLst>
                                </p:cTn>
                              </p:par>
                            </p:childTnLst>
                          </p:cTn>
                        </p:par>
                        <p:par>
                          <p:cTn id="66" fill="hold">
                            <p:stCondLst>
                              <p:cond delay="4400"/>
                            </p:stCondLst>
                            <p:childTnLst>
                              <p:par>
                                <p:cTn id="67" presetID="14" presetClass="entr" presetSubtype="10" fill="hold" grpId="0"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randombar(horizontal)">
                                      <p:cBhvr>
                                        <p:cTn id="69" dur="500"/>
                                        <p:tgtEl>
                                          <p:spTgt spid="75"/>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randombar(horizontal)">
                                      <p:cBhvr>
                                        <p:cTn id="7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54" grpId="0" animBg="1"/>
      <p:bldP spid="55" grpId="0" animBg="1"/>
      <p:bldP spid="56" grpId="0" animBg="1"/>
      <p:bldP spid="75" grpId="0"/>
      <p:bldP spid="7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78" name="椭圆 77">
            <a:extLst>
              <a:ext uri="{FF2B5EF4-FFF2-40B4-BE49-F238E27FC236}">
                <a16:creationId xmlns:a16="http://schemas.microsoft.com/office/drawing/2014/main" id="{103216B2-FA3C-1347-9757-AC31557D7735}"/>
              </a:ext>
            </a:extLst>
          </p:cNvPr>
          <p:cNvSpPr/>
          <p:nvPr/>
        </p:nvSpPr>
        <p:spPr>
          <a:xfrm>
            <a:off x="3025838" y="892088"/>
            <a:ext cx="1487836" cy="1487836"/>
          </a:xfrm>
          <a:prstGeom prst="ellipse">
            <a:avLst/>
          </a:prstGeom>
          <a:solidFill>
            <a:srgbClr val="0079FF">
              <a:alpha val="30000"/>
            </a:srgbClr>
          </a:solidFill>
          <a:ln w="19050">
            <a:solidFill>
              <a:srgbClr val="A8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2">
            <a:extLst>
              <a:ext uri="{FF2B5EF4-FFF2-40B4-BE49-F238E27FC236}">
                <a16:creationId xmlns:a16="http://schemas.microsoft.com/office/drawing/2014/main" id="{B1A73A3C-CDAB-3E42-8B1F-0A06948E56CC}"/>
              </a:ext>
            </a:extLst>
          </p:cNvPr>
          <p:cNvSpPr txBox="1"/>
          <p:nvPr/>
        </p:nvSpPr>
        <p:spPr>
          <a:xfrm>
            <a:off x="3134952" y="1360977"/>
            <a:ext cx="1282050" cy="523220"/>
          </a:xfrm>
          <a:prstGeom prst="rect">
            <a:avLst/>
          </a:prstGeom>
          <a:noFill/>
        </p:spPr>
        <p:txBody>
          <a:bodyPr wrap="square" rtlCol="0">
            <a:spAutoFit/>
          </a:bodyPr>
          <a:lstStyle>
            <a:defPPr>
              <a:defRPr lang="zh-CN"/>
            </a:defPPr>
            <a:lvl1pPr algn="ctr">
              <a:defRPr sz="3600">
                <a:solidFill>
                  <a:schemeClr val="bg1"/>
                </a:solidFill>
                <a:latin typeface="HelveticaNeueLT Pro 67 MdCn" panose="020B0606030502030204" pitchFamily="34" charset="0"/>
              </a:defRPr>
            </a:lvl1pPr>
          </a:lstStyle>
          <a:p>
            <a:r>
              <a:rPr lang="en-US" altLang="zh-CN" sz="2800" dirty="0">
                <a:solidFill>
                  <a:schemeClr val="tx1"/>
                </a:solidFill>
                <a:latin typeface="微软雅黑"/>
                <a:ea typeface="微软雅黑"/>
                <a:cs typeface="微软雅黑"/>
              </a:rPr>
              <a:t>Linear</a:t>
            </a:r>
            <a:endParaRPr lang="zh-CN" altLang="en-US" sz="2800" dirty="0">
              <a:solidFill>
                <a:schemeClr val="tx1"/>
              </a:solidFill>
              <a:latin typeface="微软雅黑"/>
              <a:ea typeface="微软雅黑"/>
              <a:cs typeface="微软雅黑"/>
            </a:endParaRPr>
          </a:p>
        </p:txBody>
      </p:sp>
      <p:sp>
        <p:nvSpPr>
          <p:cNvPr id="80" name="椭圆 79">
            <a:extLst>
              <a:ext uri="{FF2B5EF4-FFF2-40B4-BE49-F238E27FC236}">
                <a16:creationId xmlns:a16="http://schemas.microsoft.com/office/drawing/2014/main" id="{435C9863-5A31-FF4C-B9F3-89E974B9E233}"/>
              </a:ext>
            </a:extLst>
          </p:cNvPr>
          <p:cNvSpPr/>
          <p:nvPr/>
        </p:nvSpPr>
        <p:spPr>
          <a:xfrm>
            <a:off x="5033581" y="892088"/>
            <a:ext cx="1487836" cy="1487836"/>
          </a:xfrm>
          <a:prstGeom prst="ellipse">
            <a:avLst/>
          </a:prstGeom>
          <a:solidFill>
            <a:srgbClr val="0079FF">
              <a:alpha val="30000"/>
            </a:srgbClr>
          </a:solidFill>
          <a:ln w="19050">
            <a:solidFill>
              <a:srgbClr val="A8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5">
            <a:extLst>
              <a:ext uri="{FF2B5EF4-FFF2-40B4-BE49-F238E27FC236}">
                <a16:creationId xmlns:a16="http://schemas.microsoft.com/office/drawing/2014/main" id="{C0100CC9-815B-2043-BF1B-DBF08F2F92B6}"/>
              </a:ext>
            </a:extLst>
          </p:cNvPr>
          <p:cNvSpPr txBox="1"/>
          <p:nvPr/>
        </p:nvSpPr>
        <p:spPr>
          <a:xfrm>
            <a:off x="5133170" y="1360977"/>
            <a:ext cx="1282050" cy="523220"/>
          </a:xfrm>
          <a:prstGeom prst="rect">
            <a:avLst/>
          </a:prstGeom>
          <a:noFill/>
        </p:spPr>
        <p:txBody>
          <a:bodyPr wrap="square" rtlCol="0">
            <a:spAutoFit/>
          </a:bodyPr>
          <a:lstStyle/>
          <a:p>
            <a:pPr algn="ctr"/>
            <a:r>
              <a:rPr lang="en-US" altLang="zh-CN" sz="2800" dirty="0">
                <a:latin typeface="微软雅黑"/>
                <a:ea typeface="微软雅黑"/>
                <a:cs typeface="微软雅黑"/>
              </a:rPr>
              <a:t>Logic</a:t>
            </a:r>
            <a:endParaRPr lang="zh-CN" altLang="en-US" sz="2800" dirty="0">
              <a:latin typeface="微软雅黑"/>
              <a:ea typeface="微软雅黑"/>
              <a:cs typeface="微软雅黑"/>
            </a:endParaRPr>
          </a:p>
        </p:txBody>
      </p:sp>
      <p:sp>
        <p:nvSpPr>
          <p:cNvPr id="82" name="椭圆 81">
            <a:extLst>
              <a:ext uri="{FF2B5EF4-FFF2-40B4-BE49-F238E27FC236}">
                <a16:creationId xmlns:a16="http://schemas.microsoft.com/office/drawing/2014/main" id="{E0E431C7-D5CC-8240-B7DB-B618309BBE2A}"/>
              </a:ext>
            </a:extLst>
          </p:cNvPr>
          <p:cNvSpPr/>
          <p:nvPr/>
        </p:nvSpPr>
        <p:spPr>
          <a:xfrm>
            <a:off x="6964090" y="892088"/>
            <a:ext cx="1487836" cy="1487836"/>
          </a:xfrm>
          <a:prstGeom prst="ellipse">
            <a:avLst/>
          </a:prstGeom>
          <a:solidFill>
            <a:srgbClr val="0079FF">
              <a:alpha val="30000"/>
            </a:srgbClr>
          </a:solidFill>
          <a:ln w="19050">
            <a:solidFill>
              <a:srgbClr val="A8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
            <a:extLst>
              <a:ext uri="{FF2B5EF4-FFF2-40B4-BE49-F238E27FC236}">
                <a16:creationId xmlns:a16="http://schemas.microsoft.com/office/drawing/2014/main" id="{A4731335-7DF8-5043-9464-98D76F7CB179}"/>
              </a:ext>
            </a:extLst>
          </p:cNvPr>
          <p:cNvSpPr txBox="1"/>
          <p:nvPr/>
        </p:nvSpPr>
        <p:spPr>
          <a:xfrm>
            <a:off x="6767170" y="1149850"/>
            <a:ext cx="1870401" cy="954107"/>
          </a:xfrm>
          <a:prstGeom prst="rect">
            <a:avLst/>
          </a:prstGeom>
          <a:noFill/>
        </p:spPr>
        <p:txBody>
          <a:bodyPr wrap="square" rtlCol="0">
            <a:spAutoFit/>
          </a:bodyPr>
          <a:lstStyle>
            <a:defPPr>
              <a:defRPr lang="zh-CN"/>
            </a:defPPr>
            <a:lvl1pPr algn="ctr">
              <a:defRPr sz="3600">
                <a:solidFill>
                  <a:schemeClr val="bg1"/>
                </a:solidFill>
                <a:latin typeface="HelveticaNeueLT Pro 67 MdCn" panose="020B0606030502030204" pitchFamily="34" charset="0"/>
              </a:defRPr>
            </a:lvl1pPr>
          </a:lstStyle>
          <a:p>
            <a:r>
              <a:rPr lang="en-US" altLang="zh-CN" sz="2800" dirty="0">
                <a:solidFill>
                  <a:schemeClr val="tx1"/>
                </a:solidFill>
                <a:latin typeface="微软雅黑"/>
                <a:ea typeface="微软雅黑"/>
                <a:cs typeface="微软雅黑"/>
              </a:rPr>
              <a:t>Step-Wise</a:t>
            </a:r>
            <a:endParaRPr lang="zh-CN" altLang="en-US" sz="2800" dirty="0">
              <a:solidFill>
                <a:schemeClr val="tx1"/>
              </a:solidFill>
              <a:latin typeface="微软雅黑"/>
              <a:ea typeface="微软雅黑"/>
              <a:cs typeface="微软雅黑"/>
            </a:endParaRPr>
          </a:p>
        </p:txBody>
      </p:sp>
      <p:sp>
        <p:nvSpPr>
          <p:cNvPr id="84" name="文本框 36">
            <a:extLst>
              <a:ext uri="{FF2B5EF4-FFF2-40B4-BE49-F238E27FC236}">
                <a16:creationId xmlns:a16="http://schemas.microsoft.com/office/drawing/2014/main" id="{7ACBE993-504E-CD42-B938-85DC76B6A149}"/>
              </a:ext>
            </a:extLst>
          </p:cNvPr>
          <p:cNvSpPr txBox="1"/>
          <p:nvPr/>
        </p:nvSpPr>
        <p:spPr>
          <a:xfrm>
            <a:off x="3130967" y="2671693"/>
            <a:ext cx="1422889" cy="246219"/>
          </a:xfrm>
          <a:prstGeom prst="rect">
            <a:avLst/>
          </a:prstGeom>
          <a:noFill/>
        </p:spPr>
        <p:txBody>
          <a:bodyPr wrap="square" lIns="91438" tIns="45719" rIns="91438" bIns="45719" rtlCol="0">
            <a:spAutoFit/>
          </a:bodyPr>
          <a:lstStyle/>
          <a:p>
            <a:r>
              <a:rPr kumimoji="1" lang="en-US" altLang="en-US" sz="1000" dirty="0">
                <a:solidFill>
                  <a:srgbClr val="FFFFFF"/>
                </a:solidFill>
                <a:latin typeface="微软雅黑"/>
                <a:ea typeface="微软雅黑"/>
                <a:cs typeface="微软雅黑"/>
              </a:rPr>
              <a:t>R-</a:t>
            </a:r>
            <a:r>
              <a:rPr kumimoji="1" lang="en-US" altLang="zh-CN" sz="1000" dirty="0">
                <a:solidFill>
                  <a:srgbClr val="FFFFFF"/>
                </a:solidFill>
                <a:latin typeface="微软雅黑"/>
                <a:ea typeface="微软雅黑"/>
                <a:cs typeface="微软雅黑"/>
              </a:rPr>
              <a:t>Squared : 0.798</a:t>
            </a:r>
            <a:endParaRPr kumimoji="1" lang="zh-CN" altLang="en-US" sz="1000" dirty="0">
              <a:solidFill>
                <a:srgbClr val="FFFFFF"/>
              </a:solidFill>
              <a:latin typeface="微软雅黑"/>
              <a:ea typeface="微软雅黑"/>
              <a:cs typeface="微软雅黑"/>
            </a:endParaRPr>
          </a:p>
        </p:txBody>
      </p:sp>
      <p:sp>
        <p:nvSpPr>
          <p:cNvPr id="86" name="文本框 36">
            <a:extLst>
              <a:ext uri="{FF2B5EF4-FFF2-40B4-BE49-F238E27FC236}">
                <a16:creationId xmlns:a16="http://schemas.microsoft.com/office/drawing/2014/main" id="{978B149C-9EE2-B74C-9D65-58DBE2149F25}"/>
              </a:ext>
            </a:extLst>
          </p:cNvPr>
          <p:cNvSpPr txBox="1"/>
          <p:nvPr/>
        </p:nvSpPr>
        <p:spPr>
          <a:xfrm>
            <a:off x="5145999" y="2671693"/>
            <a:ext cx="1382707" cy="246219"/>
          </a:xfrm>
          <a:prstGeom prst="rect">
            <a:avLst/>
          </a:prstGeom>
          <a:noFill/>
        </p:spPr>
        <p:txBody>
          <a:bodyPr wrap="square" lIns="91438" tIns="45719" rIns="91438" bIns="45719" rtlCol="0">
            <a:spAutoFit/>
          </a:bodyPr>
          <a:lstStyle/>
          <a:p>
            <a:r>
              <a:rPr kumimoji="1" lang="en-US" altLang="en-US" sz="1000" dirty="0">
                <a:solidFill>
                  <a:srgbClr val="FFFFFF"/>
                </a:solidFill>
                <a:latin typeface="微软雅黑"/>
                <a:ea typeface="微软雅黑"/>
                <a:cs typeface="微软雅黑"/>
              </a:rPr>
              <a:t>R-</a:t>
            </a:r>
            <a:r>
              <a:rPr kumimoji="1" lang="en-US" altLang="zh-CN" sz="1000" dirty="0">
                <a:solidFill>
                  <a:srgbClr val="FFFFFF"/>
                </a:solidFill>
                <a:latin typeface="微软雅黑"/>
                <a:ea typeface="微软雅黑"/>
                <a:cs typeface="微软雅黑"/>
              </a:rPr>
              <a:t>Squared : 0.8577</a:t>
            </a:r>
            <a:endParaRPr kumimoji="1" lang="zh-CN" altLang="en-US" sz="1000" dirty="0">
              <a:solidFill>
                <a:srgbClr val="FFFFFF"/>
              </a:solidFill>
              <a:latin typeface="微软雅黑"/>
              <a:ea typeface="微软雅黑"/>
              <a:cs typeface="微软雅黑"/>
            </a:endParaRPr>
          </a:p>
        </p:txBody>
      </p:sp>
      <p:sp>
        <p:nvSpPr>
          <p:cNvPr id="88" name="文本框 36">
            <a:extLst>
              <a:ext uri="{FF2B5EF4-FFF2-40B4-BE49-F238E27FC236}">
                <a16:creationId xmlns:a16="http://schemas.microsoft.com/office/drawing/2014/main" id="{D12CB2A7-A92A-6048-BD20-7D30E44246A9}"/>
              </a:ext>
            </a:extLst>
          </p:cNvPr>
          <p:cNvSpPr txBox="1"/>
          <p:nvPr/>
        </p:nvSpPr>
        <p:spPr>
          <a:xfrm>
            <a:off x="7079812" y="2671693"/>
            <a:ext cx="1422889" cy="246219"/>
          </a:xfrm>
          <a:prstGeom prst="rect">
            <a:avLst/>
          </a:prstGeom>
          <a:noFill/>
        </p:spPr>
        <p:txBody>
          <a:bodyPr wrap="square" lIns="91438" tIns="45719" rIns="91438" bIns="45719" rtlCol="0">
            <a:spAutoFit/>
          </a:bodyPr>
          <a:lstStyle/>
          <a:p>
            <a:r>
              <a:rPr kumimoji="1" lang="en-US" altLang="en-US" sz="1000" dirty="0">
                <a:solidFill>
                  <a:srgbClr val="FFFFFF"/>
                </a:solidFill>
                <a:latin typeface="微软雅黑"/>
                <a:ea typeface="微软雅黑"/>
                <a:cs typeface="微软雅黑"/>
              </a:rPr>
              <a:t>R-</a:t>
            </a:r>
            <a:r>
              <a:rPr kumimoji="1" lang="en-US" altLang="zh-CN" sz="1000" dirty="0">
                <a:solidFill>
                  <a:srgbClr val="FFFFFF"/>
                </a:solidFill>
                <a:latin typeface="微软雅黑"/>
                <a:ea typeface="微软雅黑"/>
                <a:cs typeface="微软雅黑"/>
              </a:rPr>
              <a:t>Squared : 0.999</a:t>
            </a:r>
            <a:endParaRPr kumimoji="1" lang="zh-CN" altLang="en-US" sz="1000" dirty="0">
              <a:solidFill>
                <a:srgbClr val="FFFFFF"/>
              </a:solidFill>
              <a:latin typeface="微软雅黑"/>
              <a:ea typeface="微软雅黑"/>
              <a:cs typeface="微软雅黑"/>
            </a:endParaRPr>
          </a:p>
        </p:txBody>
      </p:sp>
      <p:cxnSp>
        <p:nvCxnSpPr>
          <p:cNvPr id="90" name="直接连接符 12295">
            <a:extLst>
              <a:ext uri="{FF2B5EF4-FFF2-40B4-BE49-F238E27FC236}">
                <a16:creationId xmlns:a16="http://schemas.microsoft.com/office/drawing/2014/main" id="{75A646EC-6898-E642-A978-09DBF8A780F3}"/>
              </a:ext>
            </a:extLst>
          </p:cNvPr>
          <p:cNvCxnSpPr/>
          <p:nvPr/>
        </p:nvCxnSpPr>
        <p:spPr>
          <a:xfrm flipH="1">
            <a:off x="3239860" y="2992282"/>
            <a:ext cx="1158092" cy="0"/>
          </a:xfrm>
          <a:prstGeom prst="line">
            <a:avLst/>
          </a:prstGeom>
          <a:ln>
            <a:solidFill>
              <a:srgbClr val="A8D3FF"/>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12295">
            <a:extLst>
              <a:ext uri="{FF2B5EF4-FFF2-40B4-BE49-F238E27FC236}">
                <a16:creationId xmlns:a16="http://schemas.microsoft.com/office/drawing/2014/main" id="{6275134E-E7CD-6D45-B183-998E1BD7442C}"/>
              </a:ext>
            </a:extLst>
          </p:cNvPr>
          <p:cNvCxnSpPr/>
          <p:nvPr/>
        </p:nvCxnSpPr>
        <p:spPr>
          <a:xfrm flipH="1">
            <a:off x="5233026" y="2992282"/>
            <a:ext cx="1158092" cy="0"/>
          </a:xfrm>
          <a:prstGeom prst="line">
            <a:avLst/>
          </a:prstGeom>
          <a:ln>
            <a:solidFill>
              <a:srgbClr val="A8D3FF"/>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12295">
            <a:extLst>
              <a:ext uri="{FF2B5EF4-FFF2-40B4-BE49-F238E27FC236}">
                <a16:creationId xmlns:a16="http://schemas.microsoft.com/office/drawing/2014/main" id="{73E915FA-C719-094D-AAB5-56901A3F266F}"/>
              </a:ext>
            </a:extLst>
          </p:cNvPr>
          <p:cNvCxnSpPr/>
          <p:nvPr/>
        </p:nvCxnSpPr>
        <p:spPr>
          <a:xfrm flipH="1">
            <a:off x="7173181" y="2992282"/>
            <a:ext cx="1278745" cy="0"/>
          </a:xfrm>
          <a:prstGeom prst="line">
            <a:avLst/>
          </a:prstGeom>
          <a:ln>
            <a:solidFill>
              <a:srgbClr val="A8D3FF"/>
            </a:solidFill>
            <a:prstDash val="sysDot"/>
          </a:ln>
        </p:spPr>
        <p:style>
          <a:lnRef idx="1">
            <a:schemeClr val="accent1"/>
          </a:lnRef>
          <a:fillRef idx="0">
            <a:schemeClr val="accent1"/>
          </a:fillRef>
          <a:effectRef idx="0">
            <a:schemeClr val="accent1"/>
          </a:effectRef>
          <a:fontRef idx="minor">
            <a:schemeClr val="tx1"/>
          </a:fontRef>
        </p:style>
      </p:cxnSp>
      <p:sp>
        <p:nvSpPr>
          <p:cNvPr id="98" name="文本框 32">
            <a:extLst>
              <a:ext uri="{FF2B5EF4-FFF2-40B4-BE49-F238E27FC236}">
                <a16:creationId xmlns:a16="http://schemas.microsoft.com/office/drawing/2014/main" id="{C0B996FC-184F-E041-97EC-234BE9D57DD1}"/>
              </a:ext>
            </a:extLst>
          </p:cNvPr>
          <p:cNvSpPr txBox="1"/>
          <p:nvPr/>
        </p:nvSpPr>
        <p:spPr>
          <a:xfrm>
            <a:off x="3589588" y="3327573"/>
            <a:ext cx="997389" cy="312137"/>
          </a:xfrm>
          <a:prstGeom prst="rect">
            <a:avLst/>
          </a:prstGeom>
          <a:noFill/>
        </p:spPr>
        <p:txBody>
          <a:bodyPr wrap="none" rtlCol="0">
            <a:spAutoFit/>
          </a:bodyPr>
          <a:lstStyle/>
          <a:p>
            <a:pPr algn="ctr" defTabSz="685800">
              <a:lnSpc>
                <a:spcPct val="130000"/>
              </a:lnSpc>
              <a:defRPr/>
            </a:pPr>
            <a:r>
              <a:rPr lang="en-US" altLang="zh-CN" sz="1200" kern="1100" dirty="0">
                <a:solidFill>
                  <a:srgbClr val="FFFFFF"/>
                </a:solidFill>
                <a:latin typeface="微软雅黑" pitchFamily="34" charset="-122"/>
                <a:ea typeface="微软雅黑" pitchFamily="34" charset="-122"/>
              </a:rPr>
              <a:t>Conclusion</a:t>
            </a:r>
            <a:endParaRPr kumimoji="1" lang="zh-CN" altLang="en-US" sz="1200" dirty="0">
              <a:solidFill>
                <a:srgbClr val="FFFFFF"/>
              </a:solidFill>
            </a:endParaRPr>
          </a:p>
        </p:txBody>
      </p:sp>
      <p:sp>
        <p:nvSpPr>
          <p:cNvPr id="99" name="Text Box 11">
            <a:extLst>
              <a:ext uri="{FF2B5EF4-FFF2-40B4-BE49-F238E27FC236}">
                <a16:creationId xmlns:a16="http://schemas.microsoft.com/office/drawing/2014/main" id="{4D135583-CE5F-F14C-81D1-CE11ED4F8769}"/>
              </a:ext>
            </a:extLst>
          </p:cNvPr>
          <p:cNvSpPr txBox="1">
            <a:spLocks noChangeArrowheads="1"/>
          </p:cNvSpPr>
          <p:nvPr/>
        </p:nvSpPr>
        <p:spPr bwMode="auto">
          <a:xfrm>
            <a:off x="3541756" y="3598641"/>
            <a:ext cx="4439867" cy="64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ts val="1500"/>
              </a:lnSpc>
              <a:buClr>
                <a:srgbClr val="0070C0"/>
              </a:buClr>
            </a:pPr>
            <a:r>
              <a:rPr lang="en-US" altLang="zh-CN" sz="800" dirty="0">
                <a:solidFill>
                  <a:srgbClr val="FFFFFF"/>
                </a:solidFill>
                <a:latin typeface="微软雅黑" panose="020B0503020204020204" pitchFamily="34" charset="-122"/>
                <a:ea typeface="微软雅黑" panose="020B0503020204020204" pitchFamily="34" charset="-122"/>
              </a:rPr>
              <a:t>We used 3 different regression functions to get the model summary, and we can see, the step-wise regression feats best, which get an almost 1 R-Squared Score which is 0.99.</a:t>
            </a:r>
            <a:endParaRPr lang="zh-CN" altLang="en-US" sz="800" dirty="0">
              <a:solidFill>
                <a:srgbClr val="FFFFFF"/>
              </a:solidFill>
              <a:latin typeface="微软雅黑" panose="020B0503020204020204" pitchFamily="34" charset="-122"/>
              <a:ea typeface="微软雅黑" panose="020B0503020204020204" pitchFamily="34" charset="-122"/>
            </a:endParaRPr>
          </a:p>
        </p:txBody>
      </p:sp>
      <p:pic>
        <p:nvPicPr>
          <p:cNvPr id="100" name="Picture 23" descr="T3">
            <a:extLst>
              <a:ext uri="{FF2B5EF4-FFF2-40B4-BE49-F238E27FC236}">
                <a16:creationId xmlns:a16="http://schemas.microsoft.com/office/drawing/2014/main" id="{9C0DC1E9-19E7-8E43-B3C1-FD25632783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653878" y="2991181"/>
            <a:ext cx="7840655" cy="167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038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strVal val="4/3*#ppt_w"/>
                                          </p:val>
                                        </p:tav>
                                        <p:tav tm="100000">
                                          <p:val>
                                            <p:strVal val="#ppt_w"/>
                                          </p:val>
                                        </p:tav>
                                      </p:tavLst>
                                    </p:anim>
                                    <p:anim calcmode="lin" valueType="num">
                                      <p:cBhvr>
                                        <p:cTn id="8" dur="500" fill="hold"/>
                                        <p:tgtEl>
                                          <p:spTgt spid="78"/>
                                        </p:tgtEl>
                                        <p:attrNameLst>
                                          <p:attrName>ppt_h</p:attrName>
                                        </p:attrNameLst>
                                      </p:cBhvr>
                                      <p:tavLst>
                                        <p:tav tm="0">
                                          <p:val>
                                            <p:strVal val="4/3*#ppt_h"/>
                                          </p:val>
                                        </p:tav>
                                        <p:tav tm="100000">
                                          <p:val>
                                            <p:strVal val="#ppt_h"/>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750" fill="hold"/>
                                        <p:tgtEl>
                                          <p:spTgt spid="79"/>
                                        </p:tgtEl>
                                        <p:attrNameLst>
                                          <p:attrName>ppt_w</p:attrName>
                                        </p:attrNameLst>
                                      </p:cBhvr>
                                      <p:tavLst>
                                        <p:tav tm="0">
                                          <p:val>
                                            <p:fltVal val="0"/>
                                          </p:val>
                                        </p:tav>
                                        <p:tav tm="100000">
                                          <p:val>
                                            <p:strVal val="#ppt_w"/>
                                          </p:val>
                                        </p:tav>
                                      </p:tavLst>
                                    </p:anim>
                                    <p:anim calcmode="lin" valueType="num">
                                      <p:cBhvr>
                                        <p:cTn id="12" dur="750" fill="hold"/>
                                        <p:tgtEl>
                                          <p:spTgt spid="79"/>
                                        </p:tgtEl>
                                        <p:attrNameLst>
                                          <p:attrName>ppt_h</p:attrName>
                                        </p:attrNameLst>
                                      </p:cBhvr>
                                      <p:tavLst>
                                        <p:tav tm="0">
                                          <p:val>
                                            <p:fltVal val="0"/>
                                          </p:val>
                                        </p:tav>
                                        <p:tav tm="100000">
                                          <p:val>
                                            <p:strVal val="#ppt_h"/>
                                          </p:val>
                                        </p:tav>
                                      </p:tavLst>
                                    </p:anim>
                                    <p:animEffect transition="in" filter="fade">
                                      <p:cBhvr>
                                        <p:cTn id="13" dur="750"/>
                                        <p:tgtEl>
                                          <p:spTgt spid="79"/>
                                        </p:tgtEl>
                                      </p:cBhvr>
                                    </p:animEffect>
                                  </p:childTnLst>
                                </p:cTn>
                              </p:par>
                              <p:par>
                                <p:cTn id="14" presetID="35" presetClass="path" presetSubtype="0" accel="50000" decel="50000" fill="hold" grpId="1" nodeType="withEffect">
                                  <p:stCondLst>
                                    <p:cond delay="0"/>
                                  </p:stCondLst>
                                  <p:childTnLst>
                                    <p:animMotion origin="layout" path="M -4.16667E-6 7.40741E-7 L -4.16667E-6 0.08765 " pathEditMode="relative" rAng="0" ptsTypes="AA">
                                      <p:cBhvr>
                                        <p:cTn id="15" dur="1250" spd="-100000" fill="hold"/>
                                        <p:tgtEl>
                                          <p:spTgt spid="79"/>
                                        </p:tgtEl>
                                        <p:attrNameLst>
                                          <p:attrName>ppt_x</p:attrName>
                                          <p:attrName>ppt_y</p:attrName>
                                        </p:attrNameLst>
                                      </p:cBhvr>
                                      <p:rCtr x="0" y="4383"/>
                                    </p:animMotion>
                                  </p:childTnLst>
                                </p:cTn>
                              </p:par>
                            </p:childTnLst>
                          </p:cTn>
                        </p:par>
                        <p:par>
                          <p:cTn id="16" fill="hold">
                            <p:stCondLst>
                              <p:cond delay="1250"/>
                            </p:stCondLst>
                            <p:childTnLst>
                              <p:par>
                                <p:cTn id="17" presetID="23" presetClass="entr" presetSubtype="288"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p:cTn id="19" dur="500" fill="hold"/>
                                        <p:tgtEl>
                                          <p:spTgt spid="80"/>
                                        </p:tgtEl>
                                        <p:attrNameLst>
                                          <p:attrName>ppt_w</p:attrName>
                                        </p:attrNameLst>
                                      </p:cBhvr>
                                      <p:tavLst>
                                        <p:tav tm="0">
                                          <p:val>
                                            <p:strVal val="4/3*#ppt_w"/>
                                          </p:val>
                                        </p:tav>
                                        <p:tav tm="100000">
                                          <p:val>
                                            <p:strVal val="#ppt_w"/>
                                          </p:val>
                                        </p:tav>
                                      </p:tavLst>
                                    </p:anim>
                                    <p:anim calcmode="lin" valueType="num">
                                      <p:cBhvr>
                                        <p:cTn id="20" dur="500" fill="hold"/>
                                        <p:tgtEl>
                                          <p:spTgt spid="80"/>
                                        </p:tgtEl>
                                        <p:attrNameLst>
                                          <p:attrName>ppt_h</p:attrName>
                                        </p:attrNameLst>
                                      </p:cBhvr>
                                      <p:tavLst>
                                        <p:tav tm="0">
                                          <p:val>
                                            <p:strVal val="4/3*#ppt_h"/>
                                          </p:val>
                                        </p:tav>
                                        <p:tav tm="100000">
                                          <p:val>
                                            <p:strVal val="#ppt_h"/>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p:cTn id="23" dur="750" fill="hold"/>
                                        <p:tgtEl>
                                          <p:spTgt spid="81"/>
                                        </p:tgtEl>
                                        <p:attrNameLst>
                                          <p:attrName>ppt_w</p:attrName>
                                        </p:attrNameLst>
                                      </p:cBhvr>
                                      <p:tavLst>
                                        <p:tav tm="0">
                                          <p:val>
                                            <p:fltVal val="0"/>
                                          </p:val>
                                        </p:tav>
                                        <p:tav tm="100000">
                                          <p:val>
                                            <p:strVal val="#ppt_w"/>
                                          </p:val>
                                        </p:tav>
                                      </p:tavLst>
                                    </p:anim>
                                    <p:anim calcmode="lin" valueType="num">
                                      <p:cBhvr>
                                        <p:cTn id="24" dur="750" fill="hold"/>
                                        <p:tgtEl>
                                          <p:spTgt spid="81"/>
                                        </p:tgtEl>
                                        <p:attrNameLst>
                                          <p:attrName>ppt_h</p:attrName>
                                        </p:attrNameLst>
                                      </p:cBhvr>
                                      <p:tavLst>
                                        <p:tav tm="0">
                                          <p:val>
                                            <p:fltVal val="0"/>
                                          </p:val>
                                        </p:tav>
                                        <p:tav tm="100000">
                                          <p:val>
                                            <p:strVal val="#ppt_h"/>
                                          </p:val>
                                        </p:tav>
                                      </p:tavLst>
                                    </p:anim>
                                    <p:animEffect transition="in" filter="fade">
                                      <p:cBhvr>
                                        <p:cTn id="25" dur="750"/>
                                        <p:tgtEl>
                                          <p:spTgt spid="81"/>
                                        </p:tgtEl>
                                      </p:cBhvr>
                                    </p:animEffect>
                                  </p:childTnLst>
                                </p:cTn>
                              </p:par>
                              <p:par>
                                <p:cTn id="26" presetID="35" presetClass="path" presetSubtype="0" accel="50000" decel="50000" fill="hold" grpId="1" nodeType="withEffect">
                                  <p:stCondLst>
                                    <p:cond delay="0"/>
                                  </p:stCondLst>
                                  <p:childTnLst>
                                    <p:animMotion origin="layout" path="M -4.16667E-6 7.40741E-7 L -4.16667E-6 0.08765 " pathEditMode="relative" rAng="0" ptsTypes="AA">
                                      <p:cBhvr>
                                        <p:cTn id="27" dur="1250" spd="-100000" fill="hold"/>
                                        <p:tgtEl>
                                          <p:spTgt spid="81"/>
                                        </p:tgtEl>
                                        <p:attrNameLst>
                                          <p:attrName>ppt_x</p:attrName>
                                          <p:attrName>ppt_y</p:attrName>
                                        </p:attrNameLst>
                                      </p:cBhvr>
                                      <p:rCtr x="0" y="4383"/>
                                    </p:animMotion>
                                  </p:childTnLst>
                                </p:cTn>
                              </p:par>
                            </p:childTnLst>
                          </p:cTn>
                        </p:par>
                        <p:par>
                          <p:cTn id="28" fill="hold">
                            <p:stCondLst>
                              <p:cond delay="2500"/>
                            </p:stCondLst>
                            <p:childTnLst>
                              <p:par>
                                <p:cTn id="29" presetID="23" presetClass="entr" presetSubtype="288"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p:cTn id="31" dur="500" fill="hold"/>
                                        <p:tgtEl>
                                          <p:spTgt spid="82"/>
                                        </p:tgtEl>
                                        <p:attrNameLst>
                                          <p:attrName>ppt_w</p:attrName>
                                        </p:attrNameLst>
                                      </p:cBhvr>
                                      <p:tavLst>
                                        <p:tav tm="0">
                                          <p:val>
                                            <p:strVal val="4/3*#ppt_w"/>
                                          </p:val>
                                        </p:tav>
                                        <p:tav tm="100000">
                                          <p:val>
                                            <p:strVal val="#ppt_w"/>
                                          </p:val>
                                        </p:tav>
                                      </p:tavLst>
                                    </p:anim>
                                    <p:anim calcmode="lin" valueType="num">
                                      <p:cBhvr>
                                        <p:cTn id="32" dur="500" fill="hold"/>
                                        <p:tgtEl>
                                          <p:spTgt spid="82"/>
                                        </p:tgtEl>
                                        <p:attrNameLst>
                                          <p:attrName>ppt_h</p:attrName>
                                        </p:attrNameLst>
                                      </p:cBhvr>
                                      <p:tavLst>
                                        <p:tav tm="0">
                                          <p:val>
                                            <p:strVal val="4/3*#ppt_h"/>
                                          </p:val>
                                        </p:tav>
                                        <p:tav tm="100000">
                                          <p:val>
                                            <p:strVal val="#ppt_h"/>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p:cTn id="35" dur="750" fill="hold"/>
                                        <p:tgtEl>
                                          <p:spTgt spid="83"/>
                                        </p:tgtEl>
                                        <p:attrNameLst>
                                          <p:attrName>ppt_w</p:attrName>
                                        </p:attrNameLst>
                                      </p:cBhvr>
                                      <p:tavLst>
                                        <p:tav tm="0">
                                          <p:val>
                                            <p:fltVal val="0"/>
                                          </p:val>
                                        </p:tav>
                                        <p:tav tm="100000">
                                          <p:val>
                                            <p:strVal val="#ppt_w"/>
                                          </p:val>
                                        </p:tav>
                                      </p:tavLst>
                                    </p:anim>
                                    <p:anim calcmode="lin" valueType="num">
                                      <p:cBhvr>
                                        <p:cTn id="36" dur="750" fill="hold"/>
                                        <p:tgtEl>
                                          <p:spTgt spid="83"/>
                                        </p:tgtEl>
                                        <p:attrNameLst>
                                          <p:attrName>ppt_h</p:attrName>
                                        </p:attrNameLst>
                                      </p:cBhvr>
                                      <p:tavLst>
                                        <p:tav tm="0">
                                          <p:val>
                                            <p:fltVal val="0"/>
                                          </p:val>
                                        </p:tav>
                                        <p:tav tm="100000">
                                          <p:val>
                                            <p:strVal val="#ppt_h"/>
                                          </p:val>
                                        </p:tav>
                                      </p:tavLst>
                                    </p:anim>
                                    <p:animEffect transition="in" filter="fade">
                                      <p:cBhvr>
                                        <p:cTn id="37" dur="750"/>
                                        <p:tgtEl>
                                          <p:spTgt spid="83"/>
                                        </p:tgtEl>
                                      </p:cBhvr>
                                    </p:animEffect>
                                  </p:childTnLst>
                                </p:cTn>
                              </p:par>
                              <p:par>
                                <p:cTn id="38" presetID="35" presetClass="path" presetSubtype="0" accel="50000" decel="50000" fill="hold" grpId="1" nodeType="withEffect">
                                  <p:stCondLst>
                                    <p:cond delay="0"/>
                                  </p:stCondLst>
                                  <p:childTnLst>
                                    <p:animMotion origin="layout" path="M -4.16667E-6 7.40741E-7 L -4.16667E-6 0.08765 " pathEditMode="relative" rAng="0" ptsTypes="AA">
                                      <p:cBhvr>
                                        <p:cTn id="39" dur="1250" spd="-100000" fill="hold"/>
                                        <p:tgtEl>
                                          <p:spTgt spid="83"/>
                                        </p:tgtEl>
                                        <p:attrNameLst>
                                          <p:attrName>ppt_x</p:attrName>
                                          <p:attrName>ppt_y</p:attrName>
                                        </p:attrNameLst>
                                      </p:cBhvr>
                                      <p:rCtr x="0" y="4383"/>
                                    </p:animMotion>
                                  </p:childTnLst>
                                </p:cTn>
                              </p:par>
                            </p:childTnLst>
                          </p:cTn>
                        </p:par>
                        <p:par>
                          <p:cTn id="40" fill="hold">
                            <p:stCondLst>
                              <p:cond delay="3750"/>
                            </p:stCondLst>
                            <p:childTnLst>
                              <p:par>
                                <p:cTn id="41" presetID="47" presetClass="entr" presetSubtype="0"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1000"/>
                                        <p:tgtEl>
                                          <p:spTgt spid="84"/>
                                        </p:tgtEl>
                                      </p:cBhvr>
                                    </p:animEffect>
                                    <p:anim calcmode="lin" valueType="num">
                                      <p:cBhvr>
                                        <p:cTn id="44" dur="1000" fill="hold"/>
                                        <p:tgtEl>
                                          <p:spTgt spid="84"/>
                                        </p:tgtEl>
                                        <p:attrNameLst>
                                          <p:attrName>ppt_x</p:attrName>
                                        </p:attrNameLst>
                                      </p:cBhvr>
                                      <p:tavLst>
                                        <p:tav tm="0">
                                          <p:val>
                                            <p:strVal val="#ppt_x"/>
                                          </p:val>
                                        </p:tav>
                                        <p:tav tm="100000">
                                          <p:val>
                                            <p:strVal val="#ppt_x"/>
                                          </p:val>
                                        </p:tav>
                                      </p:tavLst>
                                    </p:anim>
                                    <p:anim calcmode="lin" valueType="num">
                                      <p:cBhvr>
                                        <p:cTn id="45" dur="1000" fill="hold"/>
                                        <p:tgtEl>
                                          <p:spTgt spid="84"/>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22" presetClass="entr" presetSubtype="8"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wipe(left)">
                                      <p:cBhvr>
                                        <p:cTn id="49" dur="500"/>
                                        <p:tgtEl>
                                          <p:spTgt spid="90"/>
                                        </p:tgtEl>
                                      </p:cBhvr>
                                    </p:animEffect>
                                  </p:childTnLst>
                                </p:cTn>
                              </p:par>
                            </p:childTnLst>
                          </p:cTn>
                        </p:par>
                        <p:par>
                          <p:cTn id="50" fill="hold">
                            <p:stCondLst>
                              <p:cond delay="5250"/>
                            </p:stCondLst>
                            <p:childTnLst>
                              <p:par>
                                <p:cTn id="51" presetID="47" presetClass="entr" presetSubtype="0"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1000"/>
                                        <p:tgtEl>
                                          <p:spTgt spid="86"/>
                                        </p:tgtEl>
                                      </p:cBhvr>
                                    </p:animEffect>
                                    <p:anim calcmode="lin" valueType="num">
                                      <p:cBhvr>
                                        <p:cTn id="54" dur="1000" fill="hold"/>
                                        <p:tgtEl>
                                          <p:spTgt spid="86"/>
                                        </p:tgtEl>
                                        <p:attrNameLst>
                                          <p:attrName>ppt_x</p:attrName>
                                        </p:attrNameLst>
                                      </p:cBhvr>
                                      <p:tavLst>
                                        <p:tav tm="0">
                                          <p:val>
                                            <p:strVal val="#ppt_x"/>
                                          </p:val>
                                        </p:tav>
                                        <p:tav tm="100000">
                                          <p:val>
                                            <p:strVal val="#ppt_x"/>
                                          </p:val>
                                        </p:tav>
                                      </p:tavLst>
                                    </p:anim>
                                    <p:anim calcmode="lin" valueType="num">
                                      <p:cBhvr>
                                        <p:cTn id="55" dur="1000" fill="hold"/>
                                        <p:tgtEl>
                                          <p:spTgt spid="86"/>
                                        </p:tgtEl>
                                        <p:attrNameLst>
                                          <p:attrName>ppt_y</p:attrName>
                                        </p:attrNameLst>
                                      </p:cBhvr>
                                      <p:tavLst>
                                        <p:tav tm="0">
                                          <p:val>
                                            <p:strVal val="#ppt_y-.1"/>
                                          </p:val>
                                        </p:tav>
                                        <p:tav tm="100000">
                                          <p:val>
                                            <p:strVal val="#ppt_y"/>
                                          </p:val>
                                        </p:tav>
                                      </p:tavLst>
                                    </p:anim>
                                  </p:childTnLst>
                                </p:cTn>
                              </p:par>
                            </p:childTnLst>
                          </p:cTn>
                        </p:par>
                        <p:par>
                          <p:cTn id="56" fill="hold">
                            <p:stCondLst>
                              <p:cond delay="6250"/>
                            </p:stCondLst>
                            <p:childTnLst>
                              <p:par>
                                <p:cTn id="57" presetID="22" presetClass="entr" presetSubtype="8"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left)">
                                      <p:cBhvr>
                                        <p:cTn id="59" dur="500"/>
                                        <p:tgtEl>
                                          <p:spTgt spid="91"/>
                                        </p:tgtEl>
                                      </p:cBhvr>
                                    </p:animEffect>
                                  </p:childTnLst>
                                </p:cTn>
                              </p:par>
                            </p:childTnLst>
                          </p:cTn>
                        </p:par>
                        <p:par>
                          <p:cTn id="60" fill="hold">
                            <p:stCondLst>
                              <p:cond delay="6750"/>
                            </p:stCondLst>
                            <p:childTnLst>
                              <p:par>
                                <p:cTn id="61" presetID="47" presetClass="entr" presetSubtype="0" fill="hold" grpId="0" nodeType="after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fade">
                                      <p:cBhvr>
                                        <p:cTn id="63" dur="1000"/>
                                        <p:tgtEl>
                                          <p:spTgt spid="88"/>
                                        </p:tgtEl>
                                      </p:cBhvr>
                                    </p:animEffect>
                                    <p:anim calcmode="lin" valueType="num">
                                      <p:cBhvr>
                                        <p:cTn id="64" dur="1000" fill="hold"/>
                                        <p:tgtEl>
                                          <p:spTgt spid="88"/>
                                        </p:tgtEl>
                                        <p:attrNameLst>
                                          <p:attrName>ppt_x</p:attrName>
                                        </p:attrNameLst>
                                      </p:cBhvr>
                                      <p:tavLst>
                                        <p:tav tm="0">
                                          <p:val>
                                            <p:strVal val="#ppt_x"/>
                                          </p:val>
                                        </p:tav>
                                        <p:tav tm="100000">
                                          <p:val>
                                            <p:strVal val="#ppt_x"/>
                                          </p:val>
                                        </p:tav>
                                      </p:tavLst>
                                    </p:anim>
                                    <p:anim calcmode="lin" valueType="num">
                                      <p:cBhvr>
                                        <p:cTn id="65" dur="1000" fill="hold"/>
                                        <p:tgtEl>
                                          <p:spTgt spid="88"/>
                                        </p:tgtEl>
                                        <p:attrNameLst>
                                          <p:attrName>ppt_y</p:attrName>
                                        </p:attrNameLst>
                                      </p:cBhvr>
                                      <p:tavLst>
                                        <p:tav tm="0">
                                          <p:val>
                                            <p:strVal val="#ppt_y-.1"/>
                                          </p:val>
                                        </p:tav>
                                        <p:tav tm="100000">
                                          <p:val>
                                            <p:strVal val="#ppt_y"/>
                                          </p:val>
                                        </p:tav>
                                      </p:tavLst>
                                    </p:anim>
                                  </p:childTnLst>
                                </p:cTn>
                              </p:par>
                            </p:childTnLst>
                          </p:cTn>
                        </p:par>
                        <p:par>
                          <p:cTn id="66" fill="hold">
                            <p:stCondLst>
                              <p:cond delay="7750"/>
                            </p:stCondLst>
                            <p:childTnLst>
                              <p:par>
                                <p:cTn id="67" presetID="22" presetClass="entr" presetSubtype="8" fill="hold" nodeType="after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left)">
                                      <p:cBhvr>
                                        <p:cTn id="69" dur="500"/>
                                        <p:tgtEl>
                                          <p:spTgt spid="92"/>
                                        </p:tgtEl>
                                      </p:cBhvr>
                                    </p:animEffect>
                                  </p:childTnLst>
                                </p:cTn>
                              </p:par>
                            </p:childTnLst>
                          </p:cTn>
                        </p:par>
                        <p:par>
                          <p:cTn id="70" fill="hold">
                            <p:stCondLst>
                              <p:cond delay="8250"/>
                            </p:stCondLst>
                            <p:childTnLst>
                              <p:par>
                                <p:cTn id="71" presetID="14" presetClass="entr" presetSubtype="10"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randombar(horizontal)">
                                      <p:cBhvr>
                                        <p:cTn id="73" dur="500"/>
                                        <p:tgtEl>
                                          <p:spTgt spid="98"/>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randombar(horizontal)">
                                      <p:cBhvr>
                                        <p:cTn id="7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79" grpId="1"/>
      <p:bldP spid="80" grpId="0" animBg="1"/>
      <p:bldP spid="81" grpId="0"/>
      <p:bldP spid="81" grpId="1"/>
      <p:bldP spid="82" grpId="0" animBg="1"/>
      <p:bldP spid="83" grpId="0"/>
      <p:bldP spid="83" grpId="1"/>
      <p:bldP spid="84" grpId="0"/>
      <p:bldP spid="86" grpId="0"/>
      <p:bldP spid="88" grpId="0"/>
      <p:bldP spid="98" grpId="0"/>
      <p:bldP spid="9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805" y="125781"/>
            <a:ext cx="9153805" cy="1348374"/>
            <a:chOff x="-9805" y="1"/>
            <a:chExt cx="9153805" cy="1348374"/>
          </a:xfrm>
        </p:grpSpPr>
        <p:sp>
          <p:nvSpPr>
            <p:cNvPr id="7" name="任意多边形 10"/>
            <p:cNvSpPr/>
            <p:nvPr/>
          </p:nvSpPr>
          <p:spPr>
            <a:xfrm>
              <a:off x="-9805" y="845195"/>
              <a:ext cx="9153805" cy="451127"/>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11"/>
            <p:cNvGrpSpPr/>
            <p:nvPr/>
          </p:nvGrpSpPr>
          <p:grpSpPr>
            <a:xfrm>
              <a:off x="132946" y="1044732"/>
              <a:ext cx="9001249" cy="303643"/>
              <a:chOff x="2179320" y="1546860"/>
              <a:chExt cx="7906097" cy="266700"/>
            </a:xfrm>
          </p:grpSpPr>
          <p:cxnSp>
            <p:nvCxnSpPr>
              <p:cNvPr id="10"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3"/>
              <p:cNvCxnSpPr/>
              <p:nvPr/>
            </p:nvCxnSpPr>
            <p:spPr>
              <a:xfrm>
                <a:off x="8635885" y="1546860"/>
                <a:ext cx="1449532"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4"/>
              <p:cNvCxnSpPr/>
              <p:nvPr/>
            </p:nvCxnSpPr>
            <p:spPr>
              <a:xfrm flipH="1">
                <a:off x="8375075"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4" name="直接连接符 16"/>
              <p:cNvCxnSpPr/>
              <p:nvPr/>
            </p:nvCxnSpPr>
            <p:spPr>
              <a:xfrm>
                <a:off x="4047085" y="1805940"/>
                <a:ext cx="4327988" cy="762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15"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6"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9"/>
              <p:cNvCxnSpPr/>
              <p:nvPr/>
            </p:nvCxnSpPr>
            <p:spPr>
              <a:xfrm>
                <a:off x="4563339" y="1805941"/>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
              <a:ext cx="9144000" cy="84519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8" name="组合 17"/>
          <p:cNvGrpSpPr/>
          <p:nvPr/>
        </p:nvGrpSpPr>
        <p:grpSpPr>
          <a:xfrm>
            <a:off x="-9804" y="3690165"/>
            <a:ext cx="9153804" cy="1453335"/>
            <a:chOff x="-9804" y="3690165"/>
            <a:chExt cx="9153804" cy="1453335"/>
          </a:xfrm>
        </p:grpSpPr>
        <p:grpSp>
          <p:nvGrpSpPr>
            <p:cNvPr id="19" name="组合 8"/>
            <p:cNvGrpSpPr/>
            <p:nvPr/>
          </p:nvGrpSpPr>
          <p:grpSpPr>
            <a:xfrm rot="10800000">
              <a:off x="-9804" y="3690165"/>
              <a:ext cx="9143998" cy="503179"/>
              <a:chOff x="1878678" y="525781"/>
              <a:chExt cx="8031478" cy="441959"/>
            </a:xfrm>
          </p:grpSpPr>
          <p:sp>
            <p:nvSpPr>
              <p:cNvPr id="21" name="任意多边形 10"/>
              <p:cNvSpPr/>
              <p:nvPr/>
            </p:nvSpPr>
            <p:spPr>
              <a:xfrm>
                <a:off x="1878678" y="525781"/>
                <a:ext cx="8022868" cy="396240"/>
              </a:xfrm>
              <a:custGeom>
                <a:avLst/>
                <a:gdLst>
                  <a:gd name="connsiteX0" fmla="*/ 0 w 7894320"/>
                  <a:gd name="connsiteY0" fmla="*/ 129540 h 396240"/>
                  <a:gd name="connsiteX1" fmla="*/ 1699260 w 7894320"/>
                  <a:gd name="connsiteY1" fmla="*/ 129540 h 396240"/>
                  <a:gd name="connsiteX2" fmla="*/ 2004060 w 7894320"/>
                  <a:gd name="connsiteY2" fmla="*/ 396240 h 396240"/>
                  <a:gd name="connsiteX3" fmla="*/ 6164580 w 7894320"/>
                  <a:gd name="connsiteY3" fmla="*/ 396240 h 396240"/>
                  <a:gd name="connsiteX4" fmla="*/ 6446520 w 7894320"/>
                  <a:gd name="connsiteY4" fmla="*/ 137160 h 396240"/>
                  <a:gd name="connsiteX5" fmla="*/ 7894320 w 7894320"/>
                  <a:gd name="connsiteY5" fmla="*/ 137160 h 396240"/>
                  <a:gd name="connsiteX6" fmla="*/ 7894320 w 7894320"/>
                  <a:gd name="connsiteY6" fmla="*/ 0 h 396240"/>
                  <a:gd name="connsiteX7" fmla="*/ 7620 w 7894320"/>
                  <a:gd name="connsiteY7" fmla="*/ 0 h 396240"/>
                  <a:gd name="connsiteX8" fmla="*/ 0 w 7894320"/>
                  <a:gd name="connsiteY8" fmla="*/ 12954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4320" h="396240">
                    <a:moveTo>
                      <a:pt x="0" y="129540"/>
                    </a:moveTo>
                    <a:lnTo>
                      <a:pt x="1699260" y="129540"/>
                    </a:lnTo>
                    <a:lnTo>
                      <a:pt x="2004060" y="396240"/>
                    </a:lnTo>
                    <a:lnTo>
                      <a:pt x="6164580" y="396240"/>
                    </a:lnTo>
                    <a:lnTo>
                      <a:pt x="6446520" y="137160"/>
                    </a:lnTo>
                    <a:lnTo>
                      <a:pt x="7894320" y="137160"/>
                    </a:lnTo>
                    <a:lnTo>
                      <a:pt x="7894320" y="0"/>
                    </a:lnTo>
                    <a:lnTo>
                      <a:pt x="7620" y="0"/>
                    </a:lnTo>
                    <a:lnTo>
                      <a:pt x="0" y="129540"/>
                    </a:lnTo>
                    <a:close/>
                  </a:path>
                </a:pathLst>
              </a:custGeom>
              <a:gradFill>
                <a:gsLst>
                  <a:gs pos="23000">
                    <a:srgbClr val="060612"/>
                  </a:gs>
                  <a:gs pos="81000">
                    <a:srgbClr val="0E163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11"/>
              <p:cNvGrpSpPr/>
              <p:nvPr/>
            </p:nvGrpSpPr>
            <p:grpSpPr>
              <a:xfrm>
                <a:off x="2004060" y="701040"/>
                <a:ext cx="7906096" cy="266700"/>
                <a:chOff x="2179320" y="1546860"/>
                <a:chExt cx="7906096" cy="266700"/>
              </a:xfrm>
            </p:grpSpPr>
            <p:cxnSp>
              <p:nvCxnSpPr>
                <p:cNvPr id="23" name="直接连接符 12"/>
                <p:cNvCxnSpPr/>
                <p:nvPr/>
              </p:nvCxnSpPr>
              <p:spPr>
                <a:xfrm flipH="1">
                  <a:off x="2179320" y="1546860"/>
                  <a:ext cx="1584960"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直接连接符 13"/>
                <p:cNvCxnSpPr/>
                <p:nvPr/>
              </p:nvCxnSpPr>
              <p:spPr>
                <a:xfrm rot="10800000" flipH="1">
                  <a:off x="8635885" y="1546860"/>
                  <a:ext cx="1449531" cy="0"/>
                </a:xfrm>
                <a:prstGeom prst="line">
                  <a:avLst/>
                </a:prstGeom>
                <a:ln w="15875">
                  <a:gradFill flip="none" rotWithShape="1">
                    <a:gsLst>
                      <a:gs pos="0">
                        <a:srgbClr val="444A93">
                          <a:alpha val="40000"/>
                        </a:srgbClr>
                      </a:gs>
                      <a:gs pos="100000">
                        <a:srgbClr val="293058">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14"/>
                <p:cNvCxnSpPr/>
                <p:nvPr/>
              </p:nvCxnSpPr>
              <p:spPr>
                <a:xfrm flipH="1">
                  <a:off x="8365028" y="1546860"/>
                  <a:ext cx="270857" cy="259080"/>
                </a:xfrm>
                <a:prstGeom prst="line">
                  <a:avLst/>
                </a:prstGeom>
                <a:ln w="15875" cap="rnd">
                  <a:solidFill>
                    <a:srgbClr val="293058"/>
                  </a:solidFill>
                  <a:miter lim="800000"/>
                </a:ln>
              </p:spPr>
              <p:style>
                <a:lnRef idx="1">
                  <a:schemeClr val="accent1"/>
                </a:lnRef>
                <a:fillRef idx="0">
                  <a:schemeClr val="accent1"/>
                </a:fillRef>
                <a:effectRef idx="0">
                  <a:schemeClr val="accent1"/>
                </a:effectRef>
                <a:fontRef idx="minor">
                  <a:schemeClr val="tx1"/>
                </a:fontRef>
              </p:style>
            </p:cxnSp>
            <p:cxnSp>
              <p:nvCxnSpPr>
                <p:cNvPr id="26" name="直接连接符 15"/>
                <p:cNvCxnSpPr/>
                <p:nvPr/>
              </p:nvCxnSpPr>
              <p:spPr>
                <a:xfrm>
                  <a:off x="3764280" y="1546860"/>
                  <a:ext cx="304800" cy="26670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7" name="直接连接符 16"/>
                <p:cNvCxnSpPr/>
                <p:nvPr/>
              </p:nvCxnSpPr>
              <p:spPr>
                <a:xfrm rot="10800000" flipH="1">
                  <a:off x="4047083" y="1805940"/>
                  <a:ext cx="4327990" cy="0"/>
                </a:xfrm>
                <a:prstGeom prst="line">
                  <a:avLst/>
                </a:prstGeom>
                <a:ln w="15875">
                  <a:solidFill>
                    <a:srgbClr val="293058"/>
                  </a:solidFill>
                </a:ln>
              </p:spPr>
              <p:style>
                <a:lnRef idx="1">
                  <a:schemeClr val="accent1"/>
                </a:lnRef>
                <a:fillRef idx="0">
                  <a:schemeClr val="accent1"/>
                </a:fillRef>
                <a:effectRef idx="0">
                  <a:schemeClr val="accent1"/>
                </a:effectRef>
                <a:fontRef idx="minor">
                  <a:schemeClr val="tx1"/>
                </a:fontRef>
              </p:style>
            </p:cxnSp>
            <p:cxnSp>
              <p:nvCxnSpPr>
                <p:cNvPr id="28" name="直接连接符 17"/>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29" name="直接连接符 18"/>
                <p:cNvCxnSpPr/>
                <p:nvPr/>
              </p:nvCxnSpPr>
              <p:spPr>
                <a:xfrm>
                  <a:off x="4563339" y="1752600"/>
                  <a:ext cx="3285261" cy="0"/>
                </a:xfrm>
                <a:prstGeom prst="line">
                  <a:avLst/>
                </a:prstGeom>
                <a:ln w="25400">
                  <a:gradFill flip="none" rotWithShape="1">
                    <a:gsLst>
                      <a:gs pos="0">
                        <a:srgbClr val="1E2D79">
                          <a:alpha val="0"/>
                        </a:srgbClr>
                      </a:gs>
                      <a:gs pos="66400">
                        <a:srgbClr val="202F79">
                          <a:alpha val="80000"/>
                        </a:srgbClr>
                      </a:gs>
                      <a:gs pos="40000">
                        <a:srgbClr val="213079">
                          <a:alpha val="80000"/>
                        </a:srgbClr>
                      </a:gs>
                      <a:gs pos="100000">
                        <a:srgbClr val="1E2D79">
                          <a:alpha val="0"/>
                        </a:srgbClr>
                      </a:gs>
                    </a:gsLst>
                    <a:lin ang="10800000" scaled="1"/>
                    <a:tileRect/>
                  </a:gradFill>
                </a:ln>
                <a:effectLst>
                  <a:outerShdw blurRad="114300" dist="38100" dir="16200000" sx="103000" sy="103000" rotWithShape="0">
                    <a:srgbClr val="1B2C6B"/>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19"/>
                <p:cNvCxnSpPr/>
                <p:nvPr/>
              </p:nvCxnSpPr>
              <p:spPr>
                <a:xfrm>
                  <a:off x="4563339" y="1805940"/>
                  <a:ext cx="3285261" cy="0"/>
                </a:xfrm>
                <a:prstGeom prst="line">
                  <a:avLst/>
                </a:prstGeom>
                <a:ln w="25400">
                  <a:gradFill flip="none" rotWithShape="1">
                    <a:gsLst>
                      <a:gs pos="0">
                        <a:srgbClr val="5359BF">
                          <a:alpha val="0"/>
                        </a:srgbClr>
                      </a:gs>
                      <a:gs pos="66400">
                        <a:srgbClr val="5359BF"/>
                      </a:gs>
                      <a:gs pos="40000">
                        <a:srgbClr val="5359BF"/>
                      </a:gs>
                      <a:gs pos="100000">
                        <a:srgbClr val="5359BF">
                          <a:alpha val="0"/>
                        </a:srgbClr>
                      </a:gs>
                    </a:gsLst>
                    <a:lin ang="1080000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rot="10800000">
              <a:off x="0" y="4193346"/>
              <a:ext cx="9144000" cy="9501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 name="左上主标题"/>
          <p:cNvSpPr txBox="1"/>
          <p:nvPr/>
        </p:nvSpPr>
        <p:spPr>
          <a:xfrm>
            <a:off x="515286" y="2030337"/>
            <a:ext cx="8404160" cy="1323439"/>
          </a:xfrm>
          <a:prstGeom prst="rect">
            <a:avLst/>
          </a:prstGeom>
        </p:spPr>
        <p:txBody>
          <a:bodyPr wrap="none">
            <a:spAutoFit/>
          </a:bodyPr>
          <a:lstStyle>
            <a:defPPr>
              <a:defRPr lang="zh-CN"/>
            </a:defPPr>
            <a:lvl1pPr algn="ctr">
              <a:defRPr sz="1600" b="1">
                <a:gradFill flip="none" rotWithShape="1">
                  <a:gsLst>
                    <a:gs pos="43400">
                      <a:srgbClr val="C5FDFE"/>
                    </a:gs>
                    <a:gs pos="0">
                      <a:srgbClr val="E5FFFF"/>
                    </a:gs>
                    <a:gs pos="100000">
                      <a:srgbClr val="82C6DE"/>
                    </a:gs>
                  </a:gsLst>
                  <a:lin ang="5400000" scaled="0"/>
                  <a:tileRect/>
                </a:gradFill>
                <a:effectLst>
                  <a:outerShdw blurRad="304800" sx="102000" sy="102000" algn="ctr" rotWithShape="0">
                    <a:srgbClr val="29C7FF"/>
                  </a:outerShdw>
                </a:effectLst>
                <a:latin typeface="微软雅黑" panose="020B0503020204020204" pitchFamily="34" charset="-122"/>
                <a:ea typeface="微软雅黑" panose="020B0503020204020204" pitchFamily="34" charset="-122"/>
              </a:defRPr>
            </a:lvl1pPr>
          </a:lstStyle>
          <a:p>
            <a:r>
              <a:rPr lang="en-US" altLang="zh-CN" sz="4000" dirty="0"/>
              <a:t>THANK YOU Handan Liu</a:t>
            </a:r>
          </a:p>
          <a:p>
            <a:r>
              <a:rPr lang="en-US" altLang="zh-CN" sz="4000" dirty="0"/>
              <a:t>For Your Support And Learning!</a:t>
            </a:r>
            <a:endParaRPr lang="zh-CN" altLang="en-US" sz="4000" dirty="0"/>
          </a:p>
        </p:txBody>
      </p:sp>
    </p:spTree>
    <p:extLst>
      <p:ext uri="{BB962C8B-B14F-4D97-AF65-F5344CB8AC3E}">
        <p14:creationId xmlns:p14="http://schemas.microsoft.com/office/powerpoint/2010/main" val="29406907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4.44444E-6 L 8.33333E-7 -0.15556 " pathEditMode="relative" rAng="0" ptsTypes="AA">
                                      <p:cBhvr>
                                        <p:cTn id="6" dur="1500" fill="hold"/>
                                        <p:tgtEl>
                                          <p:spTgt spid="6"/>
                                        </p:tgtEl>
                                        <p:attrNameLst>
                                          <p:attrName>ppt_x</p:attrName>
                                          <p:attrName>ppt_y</p:attrName>
                                        </p:attrNameLst>
                                      </p:cBhvr>
                                      <p:rCtr x="0" y="-7778"/>
                                    </p:animMotion>
                                  </p:childTnLst>
                                  <p:subTnLst>
                                    <p:audio>
                                      <p:cMediaNode>
                                        <p:cTn display="0" masterRel="sameClick">
                                          <p:stCondLst>
                                            <p:cond evt="begin" delay="0">
                                              <p:tn val="5"/>
                                            </p:cond>
                                          </p:stCondLst>
                                          <p:endCondLst>
                                            <p:cond evt="onStopAudio" delay="0">
                                              <p:tgtEl>
                                                <p:sldTgt/>
                                              </p:tgtEl>
                                            </p:cond>
                                          </p:endCondLst>
                                        </p:cTn>
                                        <p:tgtEl>
                                          <p:sndTgt r:embed="rId3" name="机械声.wav"/>
                                        </p:tgtEl>
                                      </p:cMediaNode>
                                    </p:audio>
                                  </p:subTnLst>
                                </p:cTn>
                              </p:par>
                              <p:par>
                                <p:cTn id="7" presetID="42" presetClass="path" presetSubtype="0" accel="50000" decel="50000" fill="hold" nodeType="withEffect">
                                  <p:stCondLst>
                                    <p:cond delay="0"/>
                                  </p:stCondLst>
                                  <p:childTnLst>
                                    <p:animMotion origin="layout" path="M 8.33333E-7 -1.97531E-6 L 8.33333E-7 0.14136 " pathEditMode="relative" rAng="0" ptsTypes="AA">
                                      <p:cBhvr>
                                        <p:cTn id="8" dur="1500" fill="hold"/>
                                        <p:tgtEl>
                                          <p:spTgt spid="18"/>
                                        </p:tgtEl>
                                        <p:attrNameLst>
                                          <p:attrName>ppt_x</p:attrName>
                                          <p:attrName>ppt_y</p:attrName>
                                        </p:attrNameLst>
                                      </p:cBhvr>
                                      <p:rCtr x="0" y="7068"/>
                                    </p:animMotion>
                                  </p:childTnLst>
                                </p:cTn>
                              </p:par>
                            </p:childTnLst>
                          </p:cTn>
                        </p:par>
                        <p:par>
                          <p:cTn id="9" fill="hold">
                            <p:stCondLst>
                              <p:cond delay="1500"/>
                            </p:stCondLst>
                            <p:childTnLst>
                              <p:par>
                                <p:cTn id="10" presetID="14" presetClass="entr" presetSubtype="1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1000"/>
                                        <p:tgtEl>
                                          <p:spTgt spid="32"/>
                                        </p:tgtEl>
                                      </p:cBhvr>
                                    </p:animEffect>
                                  </p:childTnLst>
                                  <p:subTnLst>
                                    <p:audio>
                                      <p:cMediaNode>
                                        <p:cTn display="0" masterRel="sameClick">
                                          <p:stCondLst>
                                            <p:cond evt="begin" delay="0">
                                              <p:tn val="10"/>
                                            </p:cond>
                                          </p:stCondLst>
                                          <p:endCondLst>
                                            <p:cond evt="onStopAudio" delay="0">
                                              <p:tgtEl>
                                                <p:sldTgt/>
                                              </p:tgtEl>
                                            </p:cond>
                                          </p:endCondLst>
                                        </p:cTn>
                                        <p:tgtEl>
                                          <p:sndTgt r:embed="rId4" name="voltage.wav"/>
                                        </p:tgtEl>
                                      </p:cMediaNode>
                                    </p:audio>
                                  </p:subTnLst>
                                </p:cTn>
                              </p:par>
                              <p:par>
                                <p:cTn id="13" presetID="35" presetClass="emph" presetSubtype="0" repeatCount="10000" fill="hold" grpId="1" nodeType="withEffect">
                                  <p:stCondLst>
                                    <p:cond delay="0"/>
                                  </p:stCondLst>
                                  <p:childTnLst>
                                    <p:anim calcmode="discrete" valueType="str">
                                      <p:cBhvr>
                                        <p:cTn id="14" dur="50" fill="hold"/>
                                        <p:tgtEl>
                                          <p:spTgt spid="32"/>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13"/>
                                            </p:cond>
                                          </p:stCondLst>
                                          <p:endCondLst>
                                            <p:cond evt="onStopAudio" delay="0">
                                              <p:tgtEl>
                                                <p:sldTgt/>
                                              </p:tgtEl>
                                            </p:cond>
                                          </p:endCondLst>
                                        </p:cTn>
                                        <p:tgtEl>
                                          <p:sndTgt r:embed="rId4"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sp>
        <p:nvSpPr>
          <p:cNvPr id="46" name="椭圆 45">
            <a:extLst>
              <a:ext uri="{FF2B5EF4-FFF2-40B4-BE49-F238E27FC236}">
                <a16:creationId xmlns:a16="http://schemas.microsoft.com/office/drawing/2014/main" id="{3DEC865A-AAD1-477D-8505-C882B13B4AAC}"/>
              </a:ext>
            </a:extLst>
          </p:cNvPr>
          <p:cNvSpPr/>
          <p:nvPr/>
        </p:nvSpPr>
        <p:spPr>
          <a:xfrm>
            <a:off x="3773141" y="4241621"/>
            <a:ext cx="144016" cy="144016"/>
          </a:xfrm>
          <a:prstGeom prst="ellipse">
            <a:avLst/>
          </a:prstGeom>
          <a:solidFill>
            <a:srgbClr val="0079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C0C3D4F8-24BE-4CED-942B-255A5BA1D5F4}"/>
              </a:ext>
            </a:extLst>
          </p:cNvPr>
          <p:cNvSpPr txBox="1"/>
          <p:nvPr/>
        </p:nvSpPr>
        <p:spPr>
          <a:xfrm>
            <a:off x="3917157" y="4175130"/>
            <a:ext cx="3806416" cy="276999"/>
          </a:xfrm>
          <a:prstGeom prst="rect">
            <a:avLst/>
          </a:prstGeom>
          <a:noFill/>
        </p:spPr>
        <p:txBody>
          <a:bodyPr wrap="square" rtlCol="0">
            <a:spAutoFit/>
          </a:bodyPr>
          <a:lstStyle/>
          <a:p>
            <a:pPr algn="just"/>
            <a:r>
              <a:rPr kumimoji="1" lang="en-US" altLang="zh-CN" sz="1200" dirty="0">
                <a:solidFill>
                  <a:srgbClr val="FFFFFF"/>
                </a:solidFill>
                <a:latin typeface="微软雅黑"/>
                <a:ea typeface="微软雅黑"/>
                <a:cs typeface="微软雅黑"/>
              </a:rPr>
              <a:t>Here is the  website we got our dataset</a:t>
            </a:r>
            <a:endParaRPr kumimoji="1" lang="zh-CN" altLang="en-US" sz="1200" dirty="0">
              <a:solidFill>
                <a:srgbClr val="FFFFFF"/>
              </a:solidFill>
              <a:latin typeface="微软雅黑"/>
              <a:ea typeface="微软雅黑"/>
              <a:cs typeface="微软雅黑"/>
            </a:endParaRPr>
          </a:p>
        </p:txBody>
      </p:sp>
      <p:pic>
        <p:nvPicPr>
          <p:cNvPr id="53" name="图片 52">
            <a:extLst>
              <a:ext uri="{FF2B5EF4-FFF2-40B4-BE49-F238E27FC236}">
                <a16:creationId xmlns:a16="http://schemas.microsoft.com/office/drawing/2014/main" id="{BF1650DC-E5FE-4A72-A1B3-E76D61EA103C}"/>
              </a:ext>
            </a:extLst>
          </p:cNvPr>
          <p:cNvPicPr>
            <a:picLocks noChangeAspect="1"/>
          </p:cNvPicPr>
          <p:nvPr/>
        </p:nvPicPr>
        <p:blipFill>
          <a:blip r:embed="rId8"/>
          <a:stretch>
            <a:fillRect/>
          </a:stretch>
        </p:blipFill>
        <p:spPr>
          <a:xfrm>
            <a:off x="3392978" y="622329"/>
            <a:ext cx="4490393" cy="3364185"/>
          </a:xfrm>
          <a:prstGeom prst="rect">
            <a:avLst/>
          </a:prstGeom>
        </p:spPr>
      </p:pic>
      <p:pic>
        <p:nvPicPr>
          <p:cNvPr id="54" name="图片 53">
            <a:extLst>
              <a:ext uri="{FF2B5EF4-FFF2-40B4-BE49-F238E27FC236}">
                <a16:creationId xmlns:a16="http://schemas.microsoft.com/office/drawing/2014/main" id="{3C803A4B-191F-4753-99C4-5FA88104AC96}"/>
              </a:ext>
            </a:extLst>
          </p:cNvPr>
          <p:cNvPicPr>
            <a:picLocks noChangeAspect="1"/>
          </p:cNvPicPr>
          <p:nvPr/>
        </p:nvPicPr>
        <p:blipFill>
          <a:blip r:embed="rId9"/>
          <a:stretch>
            <a:fillRect/>
          </a:stretch>
        </p:blipFill>
        <p:spPr>
          <a:xfrm>
            <a:off x="3392978" y="598141"/>
            <a:ext cx="4750866" cy="3388373"/>
          </a:xfrm>
          <a:prstGeom prst="rect">
            <a:avLst/>
          </a:prstGeom>
        </p:spPr>
      </p:pic>
      <p:pic>
        <p:nvPicPr>
          <p:cNvPr id="55" name="图片 54">
            <a:extLst>
              <a:ext uri="{FF2B5EF4-FFF2-40B4-BE49-F238E27FC236}">
                <a16:creationId xmlns:a16="http://schemas.microsoft.com/office/drawing/2014/main" id="{991ED63D-7B13-498B-9588-20D87DCAA260}"/>
              </a:ext>
            </a:extLst>
          </p:cNvPr>
          <p:cNvPicPr>
            <a:picLocks noChangeAspect="1"/>
          </p:cNvPicPr>
          <p:nvPr/>
        </p:nvPicPr>
        <p:blipFill>
          <a:blip r:embed="rId10"/>
          <a:stretch>
            <a:fillRect/>
          </a:stretch>
        </p:blipFill>
        <p:spPr>
          <a:xfrm>
            <a:off x="3084456" y="573024"/>
            <a:ext cx="5471818" cy="3437678"/>
          </a:xfrm>
          <a:prstGeom prst="rect">
            <a:avLst/>
          </a:prstGeom>
        </p:spPr>
      </p:pic>
      <p:grpSp>
        <p:nvGrpSpPr>
          <p:cNvPr id="62" name="组 60">
            <a:extLst>
              <a:ext uri="{FF2B5EF4-FFF2-40B4-BE49-F238E27FC236}">
                <a16:creationId xmlns:a16="http://schemas.microsoft.com/office/drawing/2014/main" id="{3A04408D-E756-47F7-AC56-FD1D378A82F4}"/>
              </a:ext>
            </a:extLst>
          </p:cNvPr>
          <p:cNvGrpSpPr>
            <a:grpSpLocks noChangeAspect="1"/>
          </p:cNvGrpSpPr>
          <p:nvPr/>
        </p:nvGrpSpPr>
        <p:grpSpPr>
          <a:xfrm>
            <a:off x="1823743" y="1040648"/>
            <a:ext cx="360000" cy="139654"/>
            <a:chOff x="4041159" y="1376400"/>
            <a:chExt cx="612485" cy="237600"/>
          </a:xfrm>
        </p:grpSpPr>
        <p:sp>
          <p:nvSpPr>
            <p:cNvPr id="63" name="燕尾形 61">
              <a:extLst>
                <a:ext uri="{FF2B5EF4-FFF2-40B4-BE49-F238E27FC236}">
                  <a16:creationId xmlns:a16="http://schemas.microsoft.com/office/drawing/2014/main" id="{375A7FCE-AAC8-478A-9008-ABFE3B894472}"/>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2">
              <a:extLst>
                <a:ext uri="{FF2B5EF4-FFF2-40B4-BE49-F238E27FC236}">
                  <a16:creationId xmlns:a16="http://schemas.microsoft.com/office/drawing/2014/main" id="{7F0C5BDA-00A4-4229-A8F4-A0BB00BE6A2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3">
              <a:extLst>
                <a:ext uri="{FF2B5EF4-FFF2-40B4-BE49-F238E27FC236}">
                  <a16:creationId xmlns:a16="http://schemas.microsoft.com/office/drawing/2014/main" id="{37147479-8659-48BB-93F7-11F774602A54}"/>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燕尾形 64">
              <a:extLst>
                <a:ext uri="{FF2B5EF4-FFF2-40B4-BE49-F238E27FC236}">
                  <a16:creationId xmlns:a16="http://schemas.microsoft.com/office/drawing/2014/main" id="{A6D1E344-3955-4BE9-8B38-780A237DFC92}"/>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燕尾形 65">
              <a:extLst>
                <a:ext uri="{FF2B5EF4-FFF2-40B4-BE49-F238E27FC236}">
                  <a16:creationId xmlns:a16="http://schemas.microsoft.com/office/drawing/2014/main" id="{C14C8318-D806-40B5-BC3F-403E273B7CE0}"/>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050280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ppt_x</p:attrName>
                                        </p:attrNameLst>
                                      </p:cBhvr>
                                      <p:tavLst>
                                        <p:tav tm="0">
                                          <p:val>
                                            <p:strVal val="#ppt_x-#ppt_w*1.125000"/>
                                          </p:val>
                                        </p:tav>
                                        <p:tav tm="100000">
                                          <p:val>
                                            <p:strVal val="#ppt_x"/>
                                          </p:val>
                                        </p:tav>
                                      </p:tavLst>
                                    </p:anim>
                                    <p:animEffect transition="in" filter="wipe(right)">
                                      <p:cBhvr>
                                        <p:cTn id="8" dur="500"/>
                                        <p:tgtEl>
                                          <p:spTgt spid="46"/>
                                        </p:tgtEl>
                                      </p:cBhvr>
                                    </p:animEffect>
                                  </p:childTnLst>
                                </p:cTn>
                              </p:par>
                              <p:par>
                                <p:cTn id="9" presetID="9"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dissolve">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ppt_x"/>
                                          </p:val>
                                        </p:tav>
                                        <p:tav tm="100000">
                                          <p:val>
                                            <p:strVal val="#ppt_x"/>
                                          </p:val>
                                        </p:tav>
                                      </p:tavLst>
                                    </p:anim>
                                    <p:anim calcmode="lin" valueType="num">
                                      <p:cBhvr additive="base">
                                        <p:cTn id="2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BF5DEF58-852D-4D78-881E-9054C6A8BB26}"/>
              </a:ext>
            </a:extLst>
          </p:cNvPr>
          <p:cNvGrpSpPr>
            <a:grpSpLocks/>
          </p:cNvGrpSpPr>
          <p:nvPr/>
        </p:nvGrpSpPr>
        <p:grpSpPr bwMode="auto">
          <a:xfrm>
            <a:off x="2400714" y="1031579"/>
            <a:ext cx="6666584" cy="356984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F0A5D23C-857F-467A-BF66-28328185CF95}"/>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dirty="0">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8B5849C0-102A-44F0-9B4A-1FF28B223388}"/>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grpSp>
        <p:nvGrpSpPr>
          <p:cNvPr id="44" name="组 1">
            <a:extLst>
              <a:ext uri="{FF2B5EF4-FFF2-40B4-BE49-F238E27FC236}">
                <a16:creationId xmlns:a16="http://schemas.microsoft.com/office/drawing/2014/main" id="{093C5FBD-6687-4368-AE9E-74E54B307305}"/>
              </a:ext>
            </a:extLst>
          </p:cNvPr>
          <p:cNvGrpSpPr/>
          <p:nvPr/>
        </p:nvGrpSpPr>
        <p:grpSpPr>
          <a:xfrm>
            <a:off x="2400713" y="523348"/>
            <a:ext cx="3371156" cy="602080"/>
            <a:chOff x="2391690" y="843123"/>
            <a:chExt cx="4108307" cy="602080"/>
          </a:xfrm>
        </p:grpSpPr>
        <p:grpSp>
          <p:nvGrpSpPr>
            <p:cNvPr id="45" name="组 12">
              <a:extLst>
                <a:ext uri="{FF2B5EF4-FFF2-40B4-BE49-F238E27FC236}">
                  <a16:creationId xmlns:a16="http://schemas.microsoft.com/office/drawing/2014/main" id="{0E444692-1542-492D-B9B0-556BE4732840}"/>
                </a:ext>
              </a:extLst>
            </p:cNvPr>
            <p:cNvGrpSpPr/>
            <p:nvPr/>
          </p:nvGrpSpPr>
          <p:grpSpPr>
            <a:xfrm>
              <a:off x="2391690" y="843123"/>
              <a:ext cx="4108307" cy="396000"/>
              <a:chOff x="4158851" y="1278024"/>
              <a:chExt cx="4108307" cy="396000"/>
            </a:xfrm>
          </p:grpSpPr>
          <p:sp>
            <p:nvSpPr>
              <p:cNvPr id="47" name="1标签">
                <a:extLst>
                  <a:ext uri="{FF2B5EF4-FFF2-40B4-BE49-F238E27FC236}">
                    <a16:creationId xmlns:a16="http://schemas.microsoft.com/office/drawing/2014/main" id="{90AD93FE-7CEF-4CD8-91CB-350F9827A482}"/>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3" name="直接连接符 49">
                <a:extLst>
                  <a:ext uri="{FF2B5EF4-FFF2-40B4-BE49-F238E27FC236}">
                    <a16:creationId xmlns:a16="http://schemas.microsoft.com/office/drawing/2014/main" id="{370364FE-6017-427A-96B6-A7F2B21A96DD}"/>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0">
                <a:extLst>
                  <a:ext uri="{FF2B5EF4-FFF2-40B4-BE49-F238E27FC236}">
                    <a16:creationId xmlns:a16="http://schemas.microsoft.com/office/drawing/2014/main" id="{2109968B-9C1F-4F13-A5B8-3FF4F5A2647D}"/>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6" name="文本框 36">
              <a:extLst>
                <a:ext uri="{FF2B5EF4-FFF2-40B4-BE49-F238E27FC236}">
                  <a16:creationId xmlns:a16="http://schemas.microsoft.com/office/drawing/2014/main" id="{B8CF548C-392C-4852-B07D-83626E03601A}"/>
                </a:ext>
              </a:extLst>
            </p:cNvPr>
            <p:cNvSpPr txBox="1"/>
            <p:nvPr/>
          </p:nvSpPr>
          <p:spPr>
            <a:xfrm>
              <a:off x="2943989" y="860430"/>
              <a:ext cx="3206154" cy="584773"/>
            </a:xfrm>
            <a:prstGeom prst="rect">
              <a:avLst/>
            </a:prstGeom>
            <a:noFill/>
          </p:spPr>
          <p:txBody>
            <a:bodyPr wrap="square" lIns="91438" tIns="45719" rIns="91438" bIns="45719" rtlCol="0">
              <a:spAutoFit/>
            </a:bodyPr>
            <a:lstStyle/>
            <a:p>
              <a:pPr algn="dist"/>
              <a:r>
                <a:rPr lang="en-US" altLang="zh-CN" sz="1600" dirty="0"/>
                <a:t>How Data is collected ?</a:t>
              </a:r>
            </a:p>
            <a:p>
              <a:pPr algn="dist"/>
              <a:endParaRPr kumimoji="1" lang="zh-CN" altLang="en-US" sz="1600" dirty="0">
                <a:solidFill>
                  <a:srgbClr val="FFFFFF"/>
                </a:solidFill>
                <a:latin typeface="微软雅黑"/>
                <a:ea typeface="微软雅黑"/>
                <a:cs typeface="微软雅黑"/>
              </a:endParaRPr>
            </a:p>
          </p:txBody>
        </p:sp>
      </p:grpSp>
      <p:pic>
        <p:nvPicPr>
          <p:cNvPr id="55" name="图片 54">
            <a:extLst>
              <a:ext uri="{FF2B5EF4-FFF2-40B4-BE49-F238E27FC236}">
                <a16:creationId xmlns:a16="http://schemas.microsoft.com/office/drawing/2014/main" id="{F6AA4A53-E800-47A4-868F-078151A459D9}"/>
              </a:ext>
            </a:extLst>
          </p:cNvPr>
          <p:cNvPicPr>
            <a:picLocks noChangeAspect="1"/>
          </p:cNvPicPr>
          <p:nvPr/>
        </p:nvPicPr>
        <p:blipFill>
          <a:blip r:embed="rId8"/>
          <a:stretch>
            <a:fillRect/>
          </a:stretch>
        </p:blipFill>
        <p:spPr>
          <a:xfrm>
            <a:off x="2485395" y="1617172"/>
            <a:ext cx="3149746" cy="2433906"/>
          </a:xfrm>
          <a:prstGeom prst="rect">
            <a:avLst/>
          </a:prstGeom>
        </p:spPr>
      </p:pic>
      <p:pic>
        <p:nvPicPr>
          <p:cNvPr id="56" name="图片 55">
            <a:extLst>
              <a:ext uri="{FF2B5EF4-FFF2-40B4-BE49-F238E27FC236}">
                <a16:creationId xmlns:a16="http://schemas.microsoft.com/office/drawing/2014/main" id="{3B8C3077-0537-4BF4-9308-1E0D1FD1DB31}"/>
              </a:ext>
            </a:extLst>
          </p:cNvPr>
          <p:cNvPicPr>
            <a:picLocks noChangeAspect="1"/>
          </p:cNvPicPr>
          <p:nvPr/>
        </p:nvPicPr>
        <p:blipFill>
          <a:blip r:embed="rId9"/>
          <a:stretch>
            <a:fillRect/>
          </a:stretch>
        </p:blipFill>
        <p:spPr>
          <a:xfrm>
            <a:off x="6011195" y="1594492"/>
            <a:ext cx="3056103" cy="2433907"/>
          </a:xfrm>
          <a:prstGeom prst="rect">
            <a:avLst/>
          </a:prstGeom>
        </p:spPr>
      </p:pic>
      <p:grpSp>
        <p:nvGrpSpPr>
          <p:cNvPr id="57" name="组 60">
            <a:extLst>
              <a:ext uri="{FF2B5EF4-FFF2-40B4-BE49-F238E27FC236}">
                <a16:creationId xmlns:a16="http://schemas.microsoft.com/office/drawing/2014/main" id="{46254230-94FF-491F-908A-52F77A599AB9}"/>
              </a:ext>
            </a:extLst>
          </p:cNvPr>
          <p:cNvGrpSpPr>
            <a:grpSpLocks noChangeAspect="1"/>
          </p:cNvGrpSpPr>
          <p:nvPr/>
        </p:nvGrpSpPr>
        <p:grpSpPr>
          <a:xfrm>
            <a:off x="1823743" y="1040648"/>
            <a:ext cx="360000" cy="139654"/>
            <a:chOff x="4041159" y="1376400"/>
            <a:chExt cx="612485" cy="237600"/>
          </a:xfrm>
        </p:grpSpPr>
        <p:sp>
          <p:nvSpPr>
            <p:cNvPr id="58" name="燕尾形 61">
              <a:extLst>
                <a:ext uri="{FF2B5EF4-FFF2-40B4-BE49-F238E27FC236}">
                  <a16:creationId xmlns:a16="http://schemas.microsoft.com/office/drawing/2014/main" id="{056581BA-365D-4960-B037-D20CA07E2263}"/>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2">
              <a:extLst>
                <a:ext uri="{FF2B5EF4-FFF2-40B4-BE49-F238E27FC236}">
                  <a16:creationId xmlns:a16="http://schemas.microsoft.com/office/drawing/2014/main" id="{88FC5E5C-4A0E-4193-8F72-964F278D622B}"/>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3">
              <a:extLst>
                <a:ext uri="{FF2B5EF4-FFF2-40B4-BE49-F238E27FC236}">
                  <a16:creationId xmlns:a16="http://schemas.microsoft.com/office/drawing/2014/main" id="{3C6BD0C6-714A-4D5D-85FF-E133E731DA7B}"/>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4">
              <a:extLst>
                <a:ext uri="{FF2B5EF4-FFF2-40B4-BE49-F238E27FC236}">
                  <a16:creationId xmlns:a16="http://schemas.microsoft.com/office/drawing/2014/main" id="{21878474-C49A-4FDC-9E87-DFEF2A44B7C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燕尾形 65">
              <a:extLst>
                <a:ext uri="{FF2B5EF4-FFF2-40B4-BE49-F238E27FC236}">
                  <a16:creationId xmlns:a16="http://schemas.microsoft.com/office/drawing/2014/main" id="{D1D03CCA-8296-4095-9590-01C85D519C62}"/>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045843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3024"/>
          </a:xfrm>
          <a:prstGeom prst="rect">
            <a:avLst/>
          </a:prstGeom>
        </p:spPr>
      </p:pic>
      <p:pic>
        <p:nvPicPr>
          <p:cNvPr id="18" name="图片 17" descr="bianti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0" y="4587359"/>
            <a:ext cx="9144000" cy="573024"/>
          </a:xfrm>
          <a:prstGeom prst="rect">
            <a:avLst/>
          </a:prstGeom>
        </p:spPr>
      </p:pic>
      <p:grpSp>
        <p:nvGrpSpPr>
          <p:cNvPr id="165" name="组 164"/>
          <p:cNvGrpSpPr/>
          <p:nvPr/>
        </p:nvGrpSpPr>
        <p:grpSpPr>
          <a:xfrm>
            <a:off x="-249690" y="-138118"/>
            <a:ext cx="2924995" cy="5610703"/>
            <a:chOff x="-3536164" y="202031"/>
            <a:chExt cx="4097600" cy="4218888"/>
          </a:xfrm>
        </p:grpSpPr>
        <p:grpSp>
          <p:nvGrpSpPr>
            <p:cNvPr id="166" name="Group 20"/>
            <p:cNvGrpSpPr>
              <a:grpSpLocks/>
            </p:cNvGrpSpPr>
            <p:nvPr/>
          </p:nvGrpSpPr>
          <p:grpSpPr bwMode="auto">
            <a:xfrm>
              <a:off x="-3536164" y="202031"/>
              <a:ext cx="4097600" cy="4218888"/>
              <a:chOff x="975" y="300"/>
              <a:chExt cx="3447" cy="4037"/>
            </a:xfrm>
          </p:grpSpPr>
          <p:pic>
            <p:nvPicPr>
              <p:cNvPr id="168" name="Picture 21" descr="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726"/>
                <a:ext cx="2866" cy="3086"/>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2" descr="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00"/>
                <a:ext cx="3447" cy="4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23" descr="T3"/>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6411" t="13276" r="15559" b="15468"/>
            <a:stretch/>
          </p:blipFill>
          <p:spPr bwMode="auto">
            <a:xfrm>
              <a:off x="-3273452" y="736765"/>
              <a:ext cx="3197340" cy="30270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0" name="直线连接符 169"/>
          <p:cNvCxnSpPr/>
          <p:nvPr/>
        </p:nvCxnSpPr>
        <p:spPr>
          <a:xfrm>
            <a:off x="2220203" y="539750"/>
            <a:ext cx="0" cy="4077733"/>
          </a:xfrm>
          <a:prstGeom prst="line">
            <a:avLst/>
          </a:prstGeom>
          <a:ln w="12700" cmpd="sng">
            <a:solidFill>
              <a:srgbClr val="9AC1DD"/>
            </a:solidFill>
          </a:ln>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288375" y="918958"/>
            <a:ext cx="1747830" cy="396000"/>
            <a:chOff x="295008" y="1089514"/>
            <a:chExt cx="1747830" cy="396000"/>
          </a:xfrm>
        </p:grpSpPr>
        <p:sp>
          <p:nvSpPr>
            <p:cNvPr id="172"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73"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74"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75" name="矩形 174"/>
          <p:cNvSpPr/>
          <p:nvPr/>
        </p:nvSpPr>
        <p:spPr>
          <a:xfrm>
            <a:off x="427244" y="962930"/>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76" name="TextBox 32"/>
          <p:cNvSpPr txBox="1"/>
          <p:nvPr/>
        </p:nvSpPr>
        <p:spPr>
          <a:xfrm>
            <a:off x="412403" y="978416"/>
            <a:ext cx="1448695"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Data Preparation</a:t>
            </a:r>
            <a:endParaRPr kumimoji="1" lang="zh-CN" altLang="en-US" sz="1050" dirty="0">
              <a:solidFill>
                <a:srgbClr val="FFFFFF"/>
              </a:solidFill>
              <a:latin typeface="微软雅黑"/>
              <a:ea typeface="微软雅黑"/>
              <a:cs typeface="微软雅黑"/>
            </a:endParaRPr>
          </a:p>
        </p:txBody>
      </p:sp>
      <p:grpSp>
        <p:nvGrpSpPr>
          <p:cNvPr id="183" name="组 182"/>
          <p:cNvGrpSpPr/>
          <p:nvPr/>
        </p:nvGrpSpPr>
        <p:grpSpPr>
          <a:xfrm>
            <a:off x="-128082" y="-259337"/>
            <a:ext cx="2519774" cy="1043796"/>
            <a:chOff x="-128082" y="-259337"/>
            <a:chExt cx="2519774" cy="1043796"/>
          </a:xfrm>
        </p:grpSpPr>
        <p:sp>
          <p:nvSpPr>
            <p:cNvPr id="184" name="椭圆 183"/>
            <p:cNvSpPr/>
            <p:nvPr/>
          </p:nvSpPr>
          <p:spPr>
            <a:xfrm>
              <a:off x="-128082" y="-259337"/>
              <a:ext cx="2519774" cy="1043796"/>
            </a:xfrm>
            <a:prstGeom prst="ellipse">
              <a:avLst/>
            </a:prstGeom>
            <a:solidFill>
              <a:srgbClr val="33319A">
                <a:alpha val="80000"/>
              </a:srgbClr>
            </a:solidFill>
            <a:ln>
              <a:noFill/>
            </a:ln>
            <a:effectLst>
              <a:softEdge rad="330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69282" y="65501"/>
              <a:ext cx="2086698" cy="400110"/>
            </a:xfrm>
            <a:prstGeom prst="rect">
              <a:avLst/>
            </a:prstGeom>
            <a:noFill/>
            <a:effectLst/>
          </p:spPr>
          <p:txBody>
            <a:bodyPr wrap="square" rtlCol="0">
              <a:spAutoFit/>
            </a:bodyPr>
            <a:lstStyle/>
            <a:p>
              <a:pPr algn="ctr"/>
              <a:endParaRPr lang="zh-CN" altLang="en-US" sz="2000" b="1" spc="50" dirty="0">
                <a:ln w="9525" cmpd="sng">
                  <a:noFill/>
                  <a:prstDash val="solid"/>
                </a:ln>
                <a:gradFill flip="none" rotWithShape="1">
                  <a:gsLst>
                    <a:gs pos="0">
                      <a:srgbClr val="EFFFFD"/>
                    </a:gs>
                    <a:gs pos="100000">
                      <a:srgbClr val="B9FFFB"/>
                    </a:gs>
                  </a:gsLst>
                  <a:lin ang="5400000" scaled="1"/>
                  <a:tileRect/>
                </a:gradFill>
                <a:effectLst>
                  <a:glow rad="38100">
                    <a:schemeClr val="accent1">
                      <a:alpha val="40000"/>
                    </a:schemeClr>
                  </a:glow>
                  <a:outerShdw blurRad="495300" sx="109000" sy="109000" algn="ctr" rotWithShape="0">
                    <a:srgbClr val="0070C0"/>
                  </a:outerShdw>
                </a:effectLst>
                <a:latin typeface="微软雅黑" panose="020B0503020204020204" pitchFamily="34" charset="-122"/>
                <a:ea typeface="微软雅黑" panose="020B0503020204020204" pitchFamily="34" charset="-122"/>
              </a:endParaRPr>
            </a:p>
          </p:txBody>
        </p:sp>
      </p:grpSp>
      <p:grpSp>
        <p:nvGrpSpPr>
          <p:cNvPr id="186" name="组 185"/>
          <p:cNvGrpSpPr/>
          <p:nvPr/>
        </p:nvGrpSpPr>
        <p:grpSpPr>
          <a:xfrm>
            <a:off x="288375" y="1646751"/>
            <a:ext cx="1747830" cy="396000"/>
            <a:chOff x="295008" y="1089514"/>
            <a:chExt cx="1747830" cy="396000"/>
          </a:xfrm>
        </p:grpSpPr>
        <p:sp>
          <p:nvSpPr>
            <p:cNvPr id="187"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8"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89"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0" name="矩形 189"/>
          <p:cNvSpPr/>
          <p:nvPr/>
        </p:nvSpPr>
        <p:spPr>
          <a:xfrm>
            <a:off x="427244" y="1690723"/>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1" name="TextBox 32"/>
          <p:cNvSpPr txBox="1"/>
          <p:nvPr/>
        </p:nvSpPr>
        <p:spPr>
          <a:xfrm>
            <a:off x="359917" y="1713401"/>
            <a:ext cx="157557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Linear Regression</a:t>
            </a:r>
            <a:endParaRPr kumimoji="1" lang="zh-CN" altLang="en-US" sz="1050" dirty="0">
              <a:solidFill>
                <a:srgbClr val="FFFFFF"/>
              </a:solidFill>
              <a:latin typeface="微软雅黑"/>
              <a:ea typeface="微软雅黑"/>
              <a:cs typeface="微软雅黑"/>
            </a:endParaRPr>
          </a:p>
        </p:txBody>
      </p:sp>
      <p:grpSp>
        <p:nvGrpSpPr>
          <p:cNvPr id="192" name="组 191"/>
          <p:cNvGrpSpPr/>
          <p:nvPr/>
        </p:nvGrpSpPr>
        <p:grpSpPr>
          <a:xfrm>
            <a:off x="288375" y="2420502"/>
            <a:ext cx="1747830" cy="396000"/>
            <a:chOff x="295008" y="1089514"/>
            <a:chExt cx="1747830" cy="396000"/>
          </a:xfrm>
        </p:grpSpPr>
        <p:sp>
          <p:nvSpPr>
            <p:cNvPr id="193"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94"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195"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196" name="矩形 195"/>
          <p:cNvSpPr/>
          <p:nvPr/>
        </p:nvSpPr>
        <p:spPr>
          <a:xfrm>
            <a:off x="427244" y="2464474"/>
            <a:ext cx="184731" cy="307777"/>
          </a:xfrm>
          <a:prstGeom prst="rect">
            <a:avLst/>
          </a:prstGeom>
        </p:spPr>
        <p:txBody>
          <a:bodyPr wrap="none">
            <a:spAutoFit/>
          </a:bodyPr>
          <a:lstStyle/>
          <a:p>
            <a:pPr algn="dist"/>
            <a:endParaRPr kumimoji="1" lang="zh-CN" altLang="en-US" sz="1400" dirty="0">
              <a:solidFill>
                <a:srgbClr val="FFFFFF"/>
              </a:solidFill>
              <a:latin typeface="微软雅黑"/>
              <a:ea typeface="微软雅黑"/>
              <a:cs typeface="微软雅黑"/>
            </a:endParaRPr>
          </a:p>
        </p:txBody>
      </p:sp>
      <p:sp>
        <p:nvSpPr>
          <p:cNvPr id="197" name="TextBox 32"/>
          <p:cNvSpPr txBox="1"/>
          <p:nvPr/>
        </p:nvSpPr>
        <p:spPr>
          <a:xfrm>
            <a:off x="342719" y="2487152"/>
            <a:ext cx="1608959"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Logistic Regression</a:t>
            </a:r>
            <a:endParaRPr kumimoji="1" lang="zh-CN" altLang="en-US" sz="1050" dirty="0">
              <a:solidFill>
                <a:srgbClr val="FFFFFF"/>
              </a:solidFill>
              <a:latin typeface="微软雅黑"/>
              <a:ea typeface="微软雅黑"/>
              <a:cs typeface="微软雅黑"/>
            </a:endParaRPr>
          </a:p>
        </p:txBody>
      </p:sp>
      <p:grpSp>
        <p:nvGrpSpPr>
          <p:cNvPr id="198" name="组 197"/>
          <p:cNvGrpSpPr/>
          <p:nvPr/>
        </p:nvGrpSpPr>
        <p:grpSpPr>
          <a:xfrm>
            <a:off x="288375" y="3160695"/>
            <a:ext cx="1747830" cy="396000"/>
            <a:chOff x="295008" y="1089514"/>
            <a:chExt cx="1747830" cy="396000"/>
          </a:xfrm>
        </p:grpSpPr>
        <p:sp>
          <p:nvSpPr>
            <p:cNvPr id="199" name="1标签"/>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00" name="直接连接符 49"/>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201" name="直接连接符 50"/>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203" name="TextBox 32"/>
          <p:cNvSpPr txBox="1"/>
          <p:nvPr/>
        </p:nvSpPr>
        <p:spPr>
          <a:xfrm>
            <a:off x="297396" y="3229934"/>
            <a:ext cx="1699603" cy="253916"/>
          </a:xfrm>
          <a:prstGeom prst="rect">
            <a:avLst/>
          </a:prstGeom>
          <a:noFill/>
        </p:spPr>
        <p:txBody>
          <a:bodyPr wrap="square" rtlCol="0">
            <a:spAutoFit/>
          </a:bodyPr>
          <a:lstStyle/>
          <a:p>
            <a:pPr algn="dist"/>
            <a:r>
              <a:rPr kumimoji="1" lang="en-US" altLang="en-US" sz="1050" dirty="0">
                <a:solidFill>
                  <a:srgbClr val="FFFFFF"/>
                </a:solidFill>
                <a:latin typeface="微软雅黑"/>
                <a:ea typeface="微软雅黑"/>
                <a:cs typeface="微软雅黑"/>
              </a:rPr>
              <a:t>Step-wise Regression</a:t>
            </a:r>
            <a:endParaRPr kumimoji="1" lang="zh-CN" altLang="en-US" sz="1050" dirty="0">
              <a:solidFill>
                <a:srgbClr val="FFFFFF"/>
              </a:solidFill>
              <a:latin typeface="微软雅黑"/>
              <a:ea typeface="微软雅黑"/>
              <a:cs typeface="微软雅黑"/>
            </a:endParaRPr>
          </a:p>
        </p:txBody>
      </p:sp>
      <p:grpSp>
        <p:nvGrpSpPr>
          <p:cNvPr id="48" name="组 197">
            <a:extLst>
              <a:ext uri="{FF2B5EF4-FFF2-40B4-BE49-F238E27FC236}">
                <a16:creationId xmlns:a16="http://schemas.microsoft.com/office/drawing/2014/main" id="{436ED6FE-C613-4136-B4C6-5086A1699035}"/>
              </a:ext>
            </a:extLst>
          </p:cNvPr>
          <p:cNvGrpSpPr/>
          <p:nvPr/>
        </p:nvGrpSpPr>
        <p:grpSpPr>
          <a:xfrm>
            <a:off x="288375" y="3872294"/>
            <a:ext cx="1747830" cy="396000"/>
            <a:chOff x="295008" y="1089514"/>
            <a:chExt cx="1747830" cy="396000"/>
          </a:xfrm>
        </p:grpSpPr>
        <p:sp>
          <p:nvSpPr>
            <p:cNvPr id="49" name="1标签">
              <a:extLst>
                <a:ext uri="{FF2B5EF4-FFF2-40B4-BE49-F238E27FC236}">
                  <a16:creationId xmlns:a16="http://schemas.microsoft.com/office/drawing/2014/main" id="{998B1DFD-933E-4F93-B17E-632CB96015E6}"/>
                </a:ext>
              </a:extLst>
            </p:cNvPr>
            <p:cNvSpPr/>
            <p:nvPr/>
          </p:nvSpPr>
          <p:spPr>
            <a:xfrm flipH="1">
              <a:off x="295008" y="1089514"/>
              <a:ext cx="1699603"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0" name="直接连接符 49">
              <a:extLst>
                <a:ext uri="{FF2B5EF4-FFF2-40B4-BE49-F238E27FC236}">
                  <a16:creationId xmlns:a16="http://schemas.microsoft.com/office/drawing/2014/main" id="{4AB9DE46-AD2E-4598-B14F-6F92F458022D}"/>
                </a:ext>
              </a:extLst>
            </p:cNvPr>
            <p:cNvCxnSpPr/>
            <p:nvPr/>
          </p:nvCxnSpPr>
          <p:spPr>
            <a:xfrm flipH="1">
              <a:off x="295008" y="1485514"/>
              <a:ext cx="1699603"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92F5A16-F892-4B74-AF5E-4FE6479AD1D7}"/>
                </a:ext>
              </a:extLst>
            </p:cNvPr>
            <p:cNvCxnSpPr/>
            <p:nvPr/>
          </p:nvCxnSpPr>
          <p:spPr>
            <a:xfrm flipH="1">
              <a:off x="381267" y="148551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52" name="TextBox 32">
            <a:extLst>
              <a:ext uri="{FF2B5EF4-FFF2-40B4-BE49-F238E27FC236}">
                <a16:creationId xmlns:a16="http://schemas.microsoft.com/office/drawing/2014/main" id="{156FCB81-6FCF-405D-970E-908C2307DFBD}"/>
              </a:ext>
            </a:extLst>
          </p:cNvPr>
          <p:cNvSpPr txBox="1"/>
          <p:nvPr/>
        </p:nvSpPr>
        <p:spPr>
          <a:xfrm>
            <a:off x="297396" y="3941532"/>
            <a:ext cx="1738809" cy="253916"/>
          </a:xfrm>
          <a:prstGeom prst="rect">
            <a:avLst/>
          </a:prstGeom>
          <a:noFill/>
        </p:spPr>
        <p:txBody>
          <a:bodyPr wrap="square" rtlCol="0">
            <a:spAutoFit/>
          </a:bodyPr>
          <a:lstStyle/>
          <a:p>
            <a:pPr algn="dist"/>
            <a:r>
              <a:rPr kumimoji="1" lang="en-US" altLang="zh-CN" sz="1050" dirty="0">
                <a:solidFill>
                  <a:srgbClr val="FFFFFF"/>
                </a:solidFill>
                <a:latin typeface="微软雅黑"/>
                <a:ea typeface="微软雅黑"/>
                <a:cs typeface="微软雅黑"/>
              </a:rPr>
              <a:t>Model Improvement</a:t>
            </a:r>
            <a:endParaRPr kumimoji="1" lang="zh-CN" altLang="en-US" sz="1050" dirty="0">
              <a:solidFill>
                <a:srgbClr val="FFFFFF"/>
              </a:solidFill>
              <a:latin typeface="微软雅黑"/>
              <a:ea typeface="微软雅黑"/>
              <a:cs typeface="微软雅黑"/>
            </a:endParaRPr>
          </a:p>
        </p:txBody>
      </p:sp>
      <p:grpSp>
        <p:nvGrpSpPr>
          <p:cNvPr id="41" name="Group 4">
            <a:extLst>
              <a:ext uri="{FF2B5EF4-FFF2-40B4-BE49-F238E27FC236}">
                <a16:creationId xmlns:a16="http://schemas.microsoft.com/office/drawing/2014/main" id="{EC7901FB-DFD9-473D-9B37-A43C305DD95E}"/>
              </a:ext>
            </a:extLst>
          </p:cNvPr>
          <p:cNvGrpSpPr>
            <a:grpSpLocks/>
          </p:cNvGrpSpPr>
          <p:nvPr/>
        </p:nvGrpSpPr>
        <p:grpSpPr bwMode="auto">
          <a:xfrm>
            <a:off x="2391692" y="1351354"/>
            <a:ext cx="6666584" cy="2751415"/>
            <a:chOff x="0" y="0"/>
            <a:chExt cx="9144000" cy="3728183"/>
          </a:xfrm>
          <a:solidFill>
            <a:srgbClr val="0079FF">
              <a:alpha val="21000"/>
            </a:srgbClr>
          </a:solidFill>
        </p:grpSpPr>
        <p:sp>
          <p:nvSpPr>
            <p:cNvPr id="42" name="矩形 254">
              <a:extLst>
                <a:ext uri="{FF2B5EF4-FFF2-40B4-BE49-F238E27FC236}">
                  <a16:creationId xmlns:a16="http://schemas.microsoft.com/office/drawing/2014/main" id="{B5BE318E-3BBE-468E-A8C1-779DF3AE97BD}"/>
                </a:ext>
              </a:extLst>
            </p:cNvPr>
            <p:cNvSpPr>
              <a:spLocks noChangeArrowheads="1"/>
            </p:cNvSpPr>
            <p:nvPr/>
          </p:nvSpPr>
          <p:spPr bwMode="auto">
            <a:xfrm rot="10800000" flipV="1">
              <a:off x="0" y="144015"/>
              <a:ext cx="9144000" cy="3584168"/>
            </a:xfrm>
            <a:prstGeom prst="rect">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sp>
          <p:nvSpPr>
            <p:cNvPr id="43" name="直角三角形 6">
              <a:extLst>
                <a:ext uri="{FF2B5EF4-FFF2-40B4-BE49-F238E27FC236}">
                  <a16:creationId xmlns:a16="http://schemas.microsoft.com/office/drawing/2014/main" id="{F056F66F-1E5D-4B9B-BAEA-71A6031551FE}"/>
                </a:ext>
              </a:extLst>
            </p:cNvPr>
            <p:cNvSpPr>
              <a:spLocks noChangeArrowheads="1"/>
            </p:cNvSpPr>
            <p:nvPr/>
          </p:nvSpPr>
          <p:spPr bwMode="auto">
            <a:xfrm rot="8100000">
              <a:off x="1101425" y="0"/>
              <a:ext cx="288032" cy="288032"/>
            </a:xfrm>
            <a:prstGeom prst="rtTriangle">
              <a:avLst/>
            </a:prstGeom>
            <a:grpFill/>
            <a:ln w="9525">
              <a:solidFill>
                <a:srgbClr val="A8D3FF"/>
              </a:solidFill>
              <a:miter lim="800000"/>
              <a:headEnd/>
              <a:tailEnd/>
            </a:ln>
          </p:spPr>
          <p:txBody>
            <a:bodyPr anchor="ctr"/>
            <a:lstStyle/>
            <a:p>
              <a:pPr algn="ctr" eaLnBrk="1" hangingPunct="1">
                <a:buFont typeface="Arial" charset="0"/>
                <a:buNone/>
              </a:pPr>
              <a:endParaRPr lang="zh-CN" altLang="zh-CN">
                <a:solidFill>
                  <a:srgbClr val="FFFFFF"/>
                </a:solidFill>
                <a:latin typeface="微软雅黑" pitchFamily="34" charset="-122"/>
                <a:ea typeface="微软雅黑" pitchFamily="34" charset="-122"/>
                <a:sym typeface="微软雅黑" pitchFamily="34" charset="-122"/>
              </a:endParaRPr>
            </a:p>
          </p:txBody>
        </p:sp>
      </p:grpSp>
      <p:sp>
        <p:nvSpPr>
          <p:cNvPr id="44" name="Text Box 11">
            <a:extLst>
              <a:ext uri="{FF2B5EF4-FFF2-40B4-BE49-F238E27FC236}">
                <a16:creationId xmlns:a16="http://schemas.microsoft.com/office/drawing/2014/main" id="{947D3B30-44DD-4D81-BE4D-FEE20C8DFDAA}"/>
              </a:ext>
            </a:extLst>
          </p:cNvPr>
          <p:cNvSpPr txBox="1">
            <a:spLocks noChangeArrowheads="1"/>
          </p:cNvSpPr>
          <p:nvPr/>
        </p:nvSpPr>
        <p:spPr bwMode="auto">
          <a:xfrm>
            <a:off x="2636386" y="2015961"/>
            <a:ext cx="6126348" cy="8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500"/>
              </a:lnSpc>
              <a:buClr>
                <a:srgbClr val="0070C0"/>
              </a:buClr>
            </a:pPr>
            <a:r>
              <a:rPr lang="en-US" altLang="zh-CN" sz="1400" b="1" dirty="0"/>
              <a:t>Data cleansing</a:t>
            </a:r>
            <a:r>
              <a:rPr lang="en-US" altLang="zh-CN" sz="1400" dirty="0"/>
              <a:t> or </a:t>
            </a:r>
            <a:r>
              <a:rPr lang="en-US" altLang="zh-CN" sz="1400" b="1" dirty="0"/>
              <a:t>data cleaning</a:t>
            </a:r>
            <a:r>
              <a:rPr lang="en-US" altLang="zh-CN" sz="1400" dirty="0"/>
              <a:t> is the process of detecting and correcting (or removing) corrupt or inaccurate </a:t>
            </a:r>
            <a:r>
              <a:rPr lang="en-US" altLang="zh-CN" sz="1400" dirty="0">
                <a:hlinkClick r:id="rId8" tooltip="Storage record">
                  <a:extLst>
                    <a:ext uri="{A12FA001-AC4F-418D-AE19-62706E023703}">
                      <ahyp:hlinkClr xmlns:ahyp="http://schemas.microsoft.com/office/drawing/2018/hyperlinkcolor" val="tx"/>
                    </a:ext>
                  </a:extLst>
                </a:hlinkClick>
              </a:rPr>
              <a:t>records</a:t>
            </a:r>
            <a:r>
              <a:rPr lang="en-US" altLang="zh-CN" sz="1400" dirty="0"/>
              <a:t> from a record set, </a:t>
            </a:r>
            <a:r>
              <a:rPr lang="en-US" altLang="zh-CN" sz="1400" dirty="0">
                <a:hlinkClick r:id="rId9" tooltip="Table (database)">
                  <a:extLst>
                    <a:ext uri="{A12FA001-AC4F-418D-AE19-62706E023703}">
                      <ahyp:hlinkClr xmlns:ahyp="http://schemas.microsoft.com/office/drawing/2018/hyperlinkcolor" val="tx"/>
                    </a:ext>
                  </a:extLst>
                </a:hlinkClick>
              </a:rPr>
              <a:t>table</a:t>
            </a:r>
            <a:r>
              <a:rPr lang="en-US" altLang="zh-CN" sz="1400" dirty="0"/>
              <a:t>, or </a:t>
            </a:r>
            <a:r>
              <a:rPr lang="en-US" altLang="zh-CN" sz="1400" dirty="0">
                <a:hlinkClick r:id="rId10" tooltip="Database">
                  <a:extLst>
                    <a:ext uri="{A12FA001-AC4F-418D-AE19-62706E023703}">
                      <ahyp:hlinkClr xmlns:ahyp="http://schemas.microsoft.com/office/drawing/2018/hyperlinkcolor" val="tx"/>
                    </a:ext>
                  </a:extLst>
                </a:hlinkClick>
              </a:rPr>
              <a:t>database</a:t>
            </a:r>
            <a:r>
              <a:rPr lang="en-US" altLang="zh-CN" sz="1400" dirty="0"/>
              <a:t> and refers to identifying incomplete, incorrect, inaccurate or irrelevant parts of the data &amp; then replacing, modifying, or deleting the coarse data.</a:t>
            </a:r>
          </a:p>
        </p:txBody>
      </p:sp>
      <p:grpSp>
        <p:nvGrpSpPr>
          <p:cNvPr id="45" name="组 1">
            <a:extLst>
              <a:ext uri="{FF2B5EF4-FFF2-40B4-BE49-F238E27FC236}">
                <a16:creationId xmlns:a16="http://schemas.microsoft.com/office/drawing/2014/main" id="{8E038E48-885C-4966-A855-9823FA311D69}"/>
              </a:ext>
            </a:extLst>
          </p:cNvPr>
          <p:cNvGrpSpPr/>
          <p:nvPr/>
        </p:nvGrpSpPr>
        <p:grpSpPr>
          <a:xfrm>
            <a:off x="2391690" y="843123"/>
            <a:ext cx="3434951" cy="396000"/>
            <a:chOff x="2391690" y="843123"/>
            <a:chExt cx="4108307" cy="396000"/>
          </a:xfrm>
        </p:grpSpPr>
        <p:grpSp>
          <p:nvGrpSpPr>
            <p:cNvPr id="46" name="组 12">
              <a:extLst>
                <a:ext uri="{FF2B5EF4-FFF2-40B4-BE49-F238E27FC236}">
                  <a16:creationId xmlns:a16="http://schemas.microsoft.com/office/drawing/2014/main" id="{1F990CF0-8FD0-4893-985B-378F83A0B3E2}"/>
                </a:ext>
              </a:extLst>
            </p:cNvPr>
            <p:cNvGrpSpPr/>
            <p:nvPr/>
          </p:nvGrpSpPr>
          <p:grpSpPr>
            <a:xfrm>
              <a:off x="2391690" y="843123"/>
              <a:ext cx="4108307" cy="396000"/>
              <a:chOff x="4158851" y="1278024"/>
              <a:chExt cx="4108307" cy="396000"/>
            </a:xfrm>
          </p:grpSpPr>
          <p:sp>
            <p:nvSpPr>
              <p:cNvPr id="53" name="1标签">
                <a:extLst>
                  <a:ext uri="{FF2B5EF4-FFF2-40B4-BE49-F238E27FC236}">
                    <a16:creationId xmlns:a16="http://schemas.microsoft.com/office/drawing/2014/main" id="{166C580C-2763-403A-9316-F24253438FB5}"/>
                  </a:ext>
                </a:extLst>
              </p:cNvPr>
              <p:cNvSpPr/>
              <p:nvPr/>
            </p:nvSpPr>
            <p:spPr>
              <a:xfrm flipH="1">
                <a:off x="4158851" y="1278024"/>
                <a:ext cx="4108307" cy="396000"/>
              </a:xfrm>
              <a:prstGeom prst="rect">
                <a:avLst/>
              </a:prstGeom>
              <a:gradFill flip="none" rotWithShape="1">
                <a:gsLst>
                  <a:gs pos="0">
                    <a:srgbClr val="23565B">
                      <a:alpha val="32000"/>
                    </a:srgbClr>
                  </a:gs>
                  <a:gs pos="54000">
                    <a:srgbClr val="233F56">
                      <a:alpha val="60000"/>
                    </a:srgbClr>
                  </a:gs>
                  <a:gs pos="100000">
                    <a:srgbClr val="2574C3">
                      <a:alpha val="30000"/>
                    </a:srgbClr>
                  </a:gs>
                </a:gsLst>
                <a:lin ang="5400000" scaled="1"/>
                <a:tileRect/>
              </a:gradFill>
              <a:ln w="22225">
                <a:gradFill flip="none" rotWithShape="1">
                  <a:gsLst>
                    <a:gs pos="0">
                      <a:srgbClr val="2E3F65"/>
                    </a:gs>
                    <a:gs pos="85000">
                      <a:srgbClr val="293F58"/>
                    </a:gs>
                    <a:gs pos="100000">
                      <a:srgbClr val="2574C3"/>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54" name="直接连接符 49">
                <a:extLst>
                  <a:ext uri="{FF2B5EF4-FFF2-40B4-BE49-F238E27FC236}">
                    <a16:creationId xmlns:a16="http://schemas.microsoft.com/office/drawing/2014/main" id="{A85ED158-7A46-477F-BD1C-25C92508D48B}"/>
                  </a:ext>
                </a:extLst>
              </p:cNvPr>
              <p:cNvCxnSpPr/>
              <p:nvPr/>
            </p:nvCxnSpPr>
            <p:spPr>
              <a:xfrm flipH="1">
                <a:off x="4158851" y="1674024"/>
                <a:ext cx="4108307" cy="0"/>
              </a:xfrm>
              <a:prstGeom prst="line">
                <a:avLst/>
              </a:prstGeom>
              <a:ln w="25400">
                <a:solidFill>
                  <a:srgbClr val="2E87BC"/>
                </a:soli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0">
                <a:extLst>
                  <a:ext uri="{FF2B5EF4-FFF2-40B4-BE49-F238E27FC236}">
                    <a16:creationId xmlns:a16="http://schemas.microsoft.com/office/drawing/2014/main" id="{4E58ACC3-0F6B-4C3F-9D99-5FED7E02A2E8}"/>
                  </a:ext>
                </a:extLst>
              </p:cNvPr>
              <p:cNvCxnSpPr/>
              <p:nvPr/>
            </p:nvCxnSpPr>
            <p:spPr>
              <a:xfrm flipH="1">
                <a:off x="6438962" y="1674024"/>
                <a:ext cx="1661571" cy="0"/>
              </a:xfrm>
              <a:prstGeom prst="line">
                <a:avLst/>
              </a:prstGeom>
              <a:ln w="25400">
                <a:gradFill flip="none" rotWithShape="1">
                  <a:gsLst>
                    <a:gs pos="0">
                      <a:schemeClr val="accent1">
                        <a:lumMod val="5000"/>
                        <a:lumOff val="95000"/>
                        <a:alpha val="0"/>
                      </a:schemeClr>
                    </a:gs>
                    <a:gs pos="47000">
                      <a:schemeClr val="bg1"/>
                    </a:gs>
                    <a:gs pos="84000">
                      <a:schemeClr val="accent1">
                        <a:lumMod val="30000"/>
                        <a:lumOff val="70000"/>
                        <a:alpha val="0"/>
                      </a:schemeClr>
                    </a:gs>
                  </a:gsLst>
                  <a:lin ang="0" scaled="1"/>
                  <a:tileRect/>
                </a:gradFill>
              </a:ln>
              <a:effectLst>
                <a:outerShdw blurRad="63500" sx="102000" sy="102000" algn="ctr" rotWithShape="0">
                  <a:srgbClr val="0070C0"/>
                </a:outerShdw>
              </a:effectLst>
            </p:spPr>
            <p:style>
              <a:lnRef idx="1">
                <a:schemeClr val="accent1"/>
              </a:lnRef>
              <a:fillRef idx="0">
                <a:schemeClr val="accent1"/>
              </a:fillRef>
              <a:effectRef idx="0">
                <a:schemeClr val="accent1"/>
              </a:effectRef>
              <a:fontRef idx="minor">
                <a:schemeClr val="tx1"/>
              </a:fontRef>
            </p:style>
          </p:cxnSp>
        </p:grpSp>
        <p:sp>
          <p:nvSpPr>
            <p:cNvPr id="47" name="文本框 36">
              <a:extLst>
                <a:ext uri="{FF2B5EF4-FFF2-40B4-BE49-F238E27FC236}">
                  <a16:creationId xmlns:a16="http://schemas.microsoft.com/office/drawing/2014/main" id="{E6FBC668-1044-4249-A447-85399AC43435}"/>
                </a:ext>
              </a:extLst>
            </p:cNvPr>
            <p:cNvSpPr txBox="1"/>
            <p:nvPr/>
          </p:nvSpPr>
          <p:spPr>
            <a:xfrm>
              <a:off x="2943988" y="860430"/>
              <a:ext cx="3389384" cy="338552"/>
            </a:xfrm>
            <a:prstGeom prst="rect">
              <a:avLst/>
            </a:prstGeom>
            <a:noFill/>
          </p:spPr>
          <p:txBody>
            <a:bodyPr wrap="square" lIns="91438" tIns="45719" rIns="91438" bIns="45719" rtlCol="0">
              <a:spAutoFit/>
            </a:bodyPr>
            <a:lstStyle/>
            <a:p>
              <a:pPr algn="dist"/>
              <a:r>
                <a:rPr kumimoji="1" lang="en-US" altLang="zh-CN" sz="1600" dirty="0">
                  <a:solidFill>
                    <a:srgbClr val="FFFFFF"/>
                  </a:solidFill>
                  <a:latin typeface="微软雅黑"/>
                  <a:ea typeface="微软雅黑"/>
                  <a:cs typeface="微软雅黑"/>
                </a:rPr>
                <a:t>What is data cleaning?</a:t>
              </a:r>
              <a:endParaRPr kumimoji="1" lang="zh-CN" altLang="en-US" sz="1600" dirty="0">
                <a:solidFill>
                  <a:srgbClr val="FFFFFF"/>
                </a:solidFill>
                <a:latin typeface="微软雅黑"/>
                <a:ea typeface="微软雅黑"/>
                <a:cs typeface="微软雅黑"/>
              </a:endParaRPr>
            </a:p>
          </p:txBody>
        </p:sp>
      </p:grpSp>
      <p:grpSp>
        <p:nvGrpSpPr>
          <p:cNvPr id="56" name="组 60">
            <a:extLst>
              <a:ext uri="{FF2B5EF4-FFF2-40B4-BE49-F238E27FC236}">
                <a16:creationId xmlns:a16="http://schemas.microsoft.com/office/drawing/2014/main" id="{BFB351E9-40C3-45B9-890F-D9C9E0229A3A}"/>
              </a:ext>
            </a:extLst>
          </p:cNvPr>
          <p:cNvGrpSpPr>
            <a:grpSpLocks noChangeAspect="1"/>
          </p:cNvGrpSpPr>
          <p:nvPr/>
        </p:nvGrpSpPr>
        <p:grpSpPr>
          <a:xfrm>
            <a:off x="1823743" y="1040648"/>
            <a:ext cx="360000" cy="139654"/>
            <a:chOff x="4041159" y="1376400"/>
            <a:chExt cx="612485" cy="237600"/>
          </a:xfrm>
        </p:grpSpPr>
        <p:sp>
          <p:nvSpPr>
            <p:cNvPr id="57" name="燕尾形 61">
              <a:extLst>
                <a:ext uri="{FF2B5EF4-FFF2-40B4-BE49-F238E27FC236}">
                  <a16:creationId xmlns:a16="http://schemas.microsoft.com/office/drawing/2014/main" id="{CF002F2A-2D6B-46BF-9E48-9D750D6E2599}"/>
                </a:ext>
              </a:extLst>
            </p:cNvPr>
            <p:cNvSpPr/>
            <p:nvPr/>
          </p:nvSpPr>
          <p:spPr>
            <a:xfrm>
              <a:off x="4041159"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62">
              <a:extLst>
                <a:ext uri="{FF2B5EF4-FFF2-40B4-BE49-F238E27FC236}">
                  <a16:creationId xmlns:a16="http://schemas.microsoft.com/office/drawing/2014/main" id="{49F74B33-4160-4A2E-8447-2D68D2D50797}"/>
                </a:ext>
              </a:extLst>
            </p:cNvPr>
            <p:cNvSpPr/>
            <p:nvPr/>
          </p:nvSpPr>
          <p:spPr>
            <a:xfrm>
              <a:off x="4163656"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燕尾形 63">
              <a:extLst>
                <a:ext uri="{FF2B5EF4-FFF2-40B4-BE49-F238E27FC236}">
                  <a16:creationId xmlns:a16="http://schemas.microsoft.com/office/drawing/2014/main" id="{F4534E9F-4B12-4C95-A5B7-C8AE730B9432}"/>
                </a:ext>
              </a:extLst>
            </p:cNvPr>
            <p:cNvSpPr/>
            <p:nvPr/>
          </p:nvSpPr>
          <p:spPr>
            <a:xfrm>
              <a:off x="4286153"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燕尾形 64">
              <a:extLst>
                <a:ext uri="{FF2B5EF4-FFF2-40B4-BE49-F238E27FC236}">
                  <a16:creationId xmlns:a16="http://schemas.microsoft.com/office/drawing/2014/main" id="{D0B2E7CF-3643-4B48-9754-E0A6F57DCCC4}"/>
                </a:ext>
              </a:extLst>
            </p:cNvPr>
            <p:cNvSpPr/>
            <p:nvPr/>
          </p:nvSpPr>
          <p:spPr>
            <a:xfrm>
              <a:off x="4408650"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燕尾形 65">
              <a:extLst>
                <a:ext uri="{FF2B5EF4-FFF2-40B4-BE49-F238E27FC236}">
                  <a16:creationId xmlns:a16="http://schemas.microsoft.com/office/drawing/2014/main" id="{E02E0938-3F5F-4AFB-9991-CB8C37CE2AB5}"/>
                </a:ext>
              </a:extLst>
            </p:cNvPr>
            <p:cNvSpPr/>
            <p:nvPr/>
          </p:nvSpPr>
          <p:spPr>
            <a:xfrm>
              <a:off x="4531147" y="1376400"/>
              <a:ext cx="122497" cy="237600"/>
            </a:xfrm>
            <a:prstGeom prst="chevron">
              <a:avLst/>
            </a:prstGeom>
            <a:solidFill>
              <a:srgbClr val="4BD3F9"/>
            </a:solidFill>
            <a:ln>
              <a:noFill/>
            </a:ln>
            <a:effectLst>
              <a:outerShdw blurRad="63500" sx="124000" sy="124000" algn="ctr" rotWithShape="0">
                <a:srgbClr val="00549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336134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randombar(horizontal)">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randombar(horizont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adb798463086cf2137c98977168e4bf0e6b8"/>
  <p:tag name="ISPRING_SCORM_RATE_QUIZZES" val="0"/>
  <p:tag name="ISPRING_SCORM_PASSING_SCORE" val="100.0000000000"/>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2524</TotalTime>
  <Words>2354</Words>
  <Application>Microsoft Macintosh PowerPoint</Application>
  <PresentationFormat>全屏显示(16:9)</PresentationFormat>
  <Paragraphs>617</Paragraphs>
  <Slides>67</Slides>
  <Notes>67</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宋体</vt:lpstr>
      <vt:lpstr>微软雅黑</vt:lpstr>
      <vt:lpstr>FontAwesome</vt:lpstr>
      <vt:lpstr>Arial</vt:lpstr>
      <vt:lpstr>Calibri</vt:lpstr>
      <vt:lpstr>Comic Sans MS</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解忧素材; chenxu@billionex.com</dc:creator>
  <cp:lastModifiedBy>Mibin Zhu</cp:lastModifiedBy>
  <cp:revision>224</cp:revision>
  <dcterms:created xsi:type="dcterms:W3CDTF">2015-04-23T04:07:41Z</dcterms:created>
  <dcterms:modified xsi:type="dcterms:W3CDTF">2019-04-25T21:01:57Z</dcterms:modified>
</cp:coreProperties>
</file>